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0" r:id="rId3"/>
    <p:sldId id="303" r:id="rId4"/>
    <p:sldId id="299" r:id="rId5"/>
    <p:sldId id="300" r:id="rId6"/>
    <p:sldId id="304" r:id="rId7"/>
    <p:sldId id="297" r:id="rId8"/>
    <p:sldId id="298" r:id="rId9"/>
    <p:sldId id="305" r:id="rId10"/>
    <p:sldId id="295" r:id="rId11"/>
    <p:sldId id="296" r:id="rId12"/>
    <p:sldId id="306" r:id="rId13"/>
    <p:sldId id="292" r:id="rId14"/>
    <p:sldId id="293" r:id="rId15"/>
    <p:sldId id="294" r:id="rId16"/>
    <p:sldId id="307" r:id="rId17"/>
    <p:sldId id="289" r:id="rId18"/>
    <p:sldId id="290" r:id="rId19"/>
    <p:sldId id="291" r:id="rId20"/>
    <p:sldId id="308" r:id="rId21"/>
    <p:sldId id="261" r:id="rId22"/>
    <p:sldId id="260" r:id="rId23"/>
    <p:sldId id="262" r:id="rId24"/>
    <p:sldId id="301" r:id="rId25"/>
    <p:sldId id="302" r:id="rId26"/>
    <p:sldId id="30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97" d="100"/>
          <a:sy n="97" d="100"/>
        </p:scale>
        <p:origin x="78"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DD6B-EC2F-4242-BB01-3ADB2EA056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06E81A-1139-4F60-ADAD-CDBFA2DA7B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1CA7DA-A3ED-424E-96DB-EAC43B3A9C8C}"/>
              </a:ext>
            </a:extLst>
          </p:cNvPr>
          <p:cNvSpPr>
            <a:spLocks noGrp="1"/>
          </p:cNvSpPr>
          <p:nvPr>
            <p:ph type="dt" sz="half" idx="10"/>
          </p:nvPr>
        </p:nvSpPr>
        <p:spPr/>
        <p:txBody>
          <a:bodyPr/>
          <a:lstStyle/>
          <a:p>
            <a:fld id="{E574BDDD-E77C-4F65-80AE-A2B49D0566BE}" type="datetimeFigureOut">
              <a:rPr lang="en-US" smtClean="0"/>
              <a:t>8/28/2025</a:t>
            </a:fld>
            <a:endParaRPr lang="en-US"/>
          </a:p>
        </p:txBody>
      </p:sp>
      <p:sp>
        <p:nvSpPr>
          <p:cNvPr id="5" name="Footer Placeholder 4">
            <a:extLst>
              <a:ext uri="{FF2B5EF4-FFF2-40B4-BE49-F238E27FC236}">
                <a16:creationId xmlns:a16="http://schemas.microsoft.com/office/drawing/2014/main" id="{A5620E7B-DE6B-4599-AB9A-D6E6D1C52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98F17-D1A4-4B40-8467-04543C7AB05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74051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4F3F-7F8C-4B62-83A5-552DFB1903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BB7699-2B3A-4817-9AC3-43FD9282F9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3F1A9-6856-45E2-8C6C-5C78A873D91A}"/>
              </a:ext>
            </a:extLst>
          </p:cNvPr>
          <p:cNvSpPr>
            <a:spLocks noGrp="1"/>
          </p:cNvSpPr>
          <p:nvPr>
            <p:ph type="dt" sz="half" idx="10"/>
          </p:nvPr>
        </p:nvSpPr>
        <p:spPr/>
        <p:txBody>
          <a:bodyPr/>
          <a:lstStyle/>
          <a:p>
            <a:fld id="{E574BDDD-E77C-4F65-80AE-A2B49D0566BE}" type="datetimeFigureOut">
              <a:rPr lang="en-US" smtClean="0"/>
              <a:t>8/28/2025</a:t>
            </a:fld>
            <a:endParaRPr lang="en-US"/>
          </a:p>
        </p:txBody>
      </p:sp>
      <p:sp>
        <p:nvSpPr>
          <p:cNvPr id="5" name="Footer Placeholder 4">
            <a:extLst>
              <a:ext uri="{FF2B5EF4-FFF2-40B4-BE49-F238E27FC236}">
                <a16:creationId xmlns:a16="http://schemas.microsoft.com/office/drawing/2014/main" id="{7E6807F9-D2C6-4EE6-AE90-327FC3253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B0549-8F58-4348-9920-652E9FEDC9A9}"/>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63774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41ECD2-AC72-4B39-B658-44039FF9BC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FCE250-D2E2-4148-B0C4-5EEC101D4BA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E6582-DD76-46CC-A4B7-7889DF306095}"/>
              </a:ext>
            </a:extLst>
          </p:cNvPr>
          <p:cNvSpPr>
            <a:spLocks noGrp="1"/>
          </p:cNvSpPr>
          <p:nvPr>
            <p:ph type="dt" sz="half" idx="10"/>
          </p:nvPr>
        </p:nvSpPr>
        <p:spPr/>
        <p:txBody>
          <a:bodyPr/>
          <a:lstStyle/>
          <a:p>
            <a:fld id="{E574BDDD-E77C-4F65-80AE-A2B49D0566BE}" type="datetimeFigureOut">
              <a:rPr lang="en-US" smtClean="0"/>
              <a:t>8/28/2025</a:t>
            </a:fld>
            <a:endParaRPr lang="en-US"/>
          </a:p>
        </p:txBody>
      </p:sp>
      <p:sp>
        <p:nvSpPr>
          <p:cNvPr id="5" name="Footer Placeholder 4">
            <a:extLst>
              <a:ext uri="{FF2B5EF4-FFF2-40B4-BE49-F238E27FC236}">
                <a16:creationId xmlns:a16="http://schemas.microsoft.com/office/drawing/2014/main" id="{E0469BB8-5380-45F6-85BD-37209F96D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11002E-17D0-4016-AA60-4DBD5B8BF72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82210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35B90-86EC-492C-8440-5BE029FCA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4B971-FFBC-444C-9574-9D3B54B724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66CA0-A872-4564-80CA-5FEC4ECF6193}"/>
              </a:ext>
            </a:extLst>
          </p:cNvPr>
          <p:cNvSpPr>
            <a:spLocks noGrp="1"/>
          </p:cNvSpPr>
          <p:nvPr>
            <p:ph type="dt" sz="half" idx="10"/>
          </p:nvPr>
        </p:nvSpPr>
        <p:spPr/>
        <p:txBody>
          <a:bodyPr/>
          <a:lstStyle/>
          <a:p>
            <a:fld id="{E574BDDD-E77C-4F65-80AE-A2B49D0566BE}" type="datetimeFigureOut">
              <a:rPr lang="en-US" smtClean="0"/>
              <a:t>8/28/2025</a:t>
            </a:fld>
            <a:endParaRPr lang="en-US"/>
          </a:p>
        </p:txBody>
      </p:sp>
      <p:sp>
        <p:nvSpPr>
          <p:cNvPr id="5" name="Footer Placeholder 4">
            <a:extLst>
              <a:ext uri="{FF2B5EF4-FFF2-40B4-BE49-F238E27FC236}">
                <a16:creationId xmlns:a16="http://schemas.microsoft.com/office/drawing/2014/main" id="{F64A1036-6CDC-445C-A420-C8F19AA31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5A98F-1722-408F-9EAF-DD105A6786D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391061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E4D1-759E-4B80-9D6F-7700A8CDDC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BD5114-CD19-406E-8705-96803BC300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A8F7AF-E616-4F57-A855-C02E4119B051}"/>
              </a:ext>
            </a:extLst>
          </p:cNvPr>
          <p:cNvSpPr>
            <a:spLocks noGrp="1"/>
          </p:cNvSpPr>
          <p:nvPr>
            <p:ph type="dt" sz="half" idx="10"/>
          </p:nvPr>
        </p:nvSpPr>
        <p:spPr/>
        <p:txBody>
          <a:bodyPr/>
          <a:lstStyle/>
          <a:p>
            <a:fld id="{E574BDDD-E77C-4F65-80AE-A2B49D0566BE}" type="datetimeFigureOut">
              <a:rPr lang="en-US" smtClean="0"/>
              <a:t>8/28/2025</a:t>
            </a:fld>
            <a:endParaRPr lang="en-US"/>
          </a:p>
        </p:txBody>
      </p:sp>
      <p:sp>
        <p:nvSpPr>
          <p:cNvPr id="5" name="Footer Placeholder 4">
            <a:extLst>
              <a:ext uri="{FF2B5EF4-FFF2-40B4-BE49-F238E27FC236}">
                <a16:creationId xmlns:a16="http://schemas.microsoft.com/office/drawing/2014/main" id="{687F85F8-5B2C-49AB-ACE3-206BEDDEC4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AD0B-2401-4303-B6E3-E10A44089B1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58938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44CDF-BB67-47FC-BF1B-DB02A6749C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A57AE-432B-4C7F-AFD5-02DA1AB1AC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859AFA-4DCC-4AAB-A636-A768FCC636C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72A2CC-F2EE-4979-8BBC-A34D0009144A}"/>
              </a:ext>
            </a:extLst>
          </p:cNvPr>
          <p:cNvSpPr>
            <a:spLocks noGrp="1"/>
          </p:cNvSpPr>
          <p:nvPr>
            <p:ph type="dt" sz="half" idx="10"/>
          </p:nvPr>
        </p:nvSpPr>
        <p:spPr/>
        <p:txBody>
          <a:bodyPr/>
          <a:lstStyle/>
          <a:p>
            <a:fld id="{E574BDDD-E77C-4F65-80AE-A2B49D0566BE}" type="datetimeFigureOut">
              <a:rPr lang="en-US" smtClean="0"/>
              <a:t>8/28/2025</a:t>
            </a:fld>
            <a:endParaRPr lang="en-US"/>
          </a:p>
        </p:txBody>
      </p:sp>
      <p:sp>
        <p:nvSpPr>
          <p:cNvPr id="6" name="Footer Placeholder 5">
            <a:extLst>
              <a:ext uri="{FF2B5EF4-FFF2-40B4-BE49-F238E27FC236}">
                <a16:creationId xmlns:a16="http://schemas.microsoft.com/office/drawing/2014/main" id="{B714CF7A-3807-4981-82FE-9DFBEED4C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3DDECA-5A1A-4973-9442-C48285448131}"/>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618319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A80D-F0D5-4D0E-A595-37B132CF96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C3DE0-C588-424F-99AD-81C63CBF6A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A99559-C376-4106-B5B8-DE2548E8B77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EC5DA3-BFFC-4144-9DE2-F9BD5D5548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B6C142-9FBA-441E-A2EE-8A26CD28D1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13BFF5-7AB9-4517-84AF-11B4195E5D87}"/>
              </a:ext>
            </a:extLst>
          </p:cNvPr>
          <p:cNvSpPr>
            <a:spLocks noGrp="1"/>
          </p:cNvSpPr>
          <p:nvPr>
            <p:ph type="dt" sz="half" idx="10"/>
          </p:nvPr>
        </p:nvSpPr>
        <p:spPr/>
        <p:txBody>
          <a:bodyPr/>
          <a:lstStyle/>
          <a:p>
            <a:fld id="{E574BDDD-E77C-4F65-80AE-A2B49D0566BE}" type="datetimeFigureOut">
              <a:rPr lang="en-US" smtClean="0"/>
              <a:t>8/28/2025</a:t>
            </a:fld>
            <a:endParaRPr lang="en-US"/>
          </a:p>
        </p:txBody>
      </p:sp>
      <p:sp>
        <p:nvSpPr>
          <p:cNvPr id="8" name="Footer Placeholder 7">
            <a:extLst>
              <a:ext uri="{FF2B5EF4-FFF2-40B4-BE49-F238E27FC236}">
                <a16:creationId xmlns:a16="http://schemas.microsoft.com/office/drawing/2014/main" id="{64D63660-8C4C-44F0-BB2E-A2E06C0208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585D26-D27D-4780-B4D8-652336F541D3}"/>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657969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7FB5D-6D01-46C3-90E2-6EF7C7DD98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ABEC61-F94D-46EA-93C3-3D29473CCA2D}"/>
              </a:ext>
            </a:extLst>
          </p:cNvPr>
          <p:cNvSpPr>
            <a:spLocks noGrp="1"/>
          </p:cNvSpPr>
          <p:nvPr>
            <p:ph type="dt" sz="half" idx="10"/>
          </p:nvPr>
        </p:nvSpPr>
        <p:spPr/>
        <p:txBody>
          <a:bodyPr/>
          <a:lstStyle/>
          <a:p>
            <a:fld id="{E574BDDD-E77C-4F65-80AE-A2B49D0566BE}" type="datetimeFigureOut">
              <a:rPr lang="en-US" smtClean="0"/>
              <a:t>8/28/2025</a:t>
            </a:fld>
            <a:endParaRPr lang="en-US"/>
          </a:p>
        </p:txBody>
      </p:sp>
      <p:sp>
        <p:nvSpPr>
          <p:cNvPr id="4" name="Footer Placeholder 3">
            <a:extLst>
              <a:ext uri="{FF2B5EF4-FFF2-40B4-BE49-F238E27FC236}">
                <a16:creationId xmlns:a16="http://schemas.microsoft.com/office/drawing/2014/main" id="{4538D31F-B3A3-44A7-BE2E-54CED00163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7FC639-D8CC-4126-AE01-D7ECE4FE3A56}"/>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43610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D11337-DCED-48AE-9781-145604B22134}"/>
              </a:ext>
            </a:extLst>
          </p:cNvPr>
          <p:cNvSpPr>
            <a:spLocks noGrp="1"/>
          </p:cNvSpPr>
          <p:nvPr>
            <p:ph type="dt" sz="half" idx="10"/>
          </p:nvPr>
        </p:nvSpPr>
        <p:spPr/>
        <p:txBody>
          <a:bodyPr/>
          <a:lstStyle/>
          <a:p>
            <a:fld id="{E574BDDD-E77C-4F65-80AE-A2B49D0566BE}" type="datetimeFigureOut">
              <a:rPr lang="en-US" smtClean="0"/>
              <a:t>8/28/2025</a:t>
            </a:fld>
            <a:endParaRPr lang="en-US"/>
          </a:p>
        </p:txBody>
      </p:sp>
      <p:sp>
        <p:nvSpPr>
          <p:cNvPr id="3" name="Footer Placeholder 2">
            <a:extLst>
              <a:ext uri="{FF2B5EF4-FFF2-40B4-BE49-F238E27FC236}">
                <a16:creationId xmlns:a16="http://schemas.microsoft.com/office/drawing/2014/main" id="{B890E84E-2E44-4497-B8AA-769AD7E936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A3588F-8746-4FE0-AB58-50B514C86D3E}"/>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046530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E9AD-7C5B-43BF-BC81-663C3B7F4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CB248D-04F1-4ACE-8F99-0844D0618C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034B85-1772-4F38-A7E7-EB8B511E6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4CC1-4267-4CC4-88D6-3A28AFF5E728}"/>
              </a:ext>
            </a:extLst>
          </p:cNvPr>
          <p:cNvSpPr>
            <a:spLocks noGrp="1"/>
          </p:cNvSpPr>
          <p:nvPr>
            <p:ph type="dt" sz="half" idx="10"/>
          </p:nvPr>
        </p:nvSpPr>
        <p:spPr/>
        <p:txBody>
          <a:bodyPr/>
          <a:lstStyle/>
          <a:p>
            <a:fld id="{E574BDDD-E77C-4F65-80AE-A2B49D0566BE}" type="datetimeFigureOut">
              <a:rPr lang="en-US" smtClean="0"/>
              <a:t>8/28/2025</a:t>
            </a:fld>
            <a:endParaRPr lang="en-US"/>
          </a:p>
        </p:txBody>
      </p:sp>
      <p:sp>
        <p:nvSpPr>
          <p:cNvPr id="6" name="Footer Placeholder 5">
            <a:extLst>
              <a:ext uri="{FF2B5EF4-FFF2-40B4-BE49-F238E27FC236}">
                <a16:creationId xmlns:a16="http://schemas.microsoft.com/office/drawing/2014/main" id="{9E7253FA-41D5-46A5-8FA6-3BB510DA9C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5524AA-7B5D-4D45-A1D6-B2C17247F472}"/>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618697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1104-3193-4DE3-9579-D9AA8F0EF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F3E60D-5591-47FB-8383-3CF2A6D2F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693396-1B46-429A-A1C7-6319CC46E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3BB73A-2A95-4544-9F11-6D8DF3A138CD}"/>
              </a:ext>
            </a:extLst>
          </p:cNvPr>
          <p:cNvSpPr>
            <a:spLocks noGrp="1"/>
          </p:cNvSpPr>
          <p:nvPr>
            <p:ph type="dt" sz="half" idx="10"/>
          </p:nvPr>
        </p:nvSpPr>
        <p:spPr/>
        <p:txBody>
          <a:bodyPr/>
          <a:lstStyle/>
          <a:p>
            <a:fld id="{E574BDDD-E77C-4F65-80AE-A2B49D0566BE}" type="datetimeFigureOut">
              <a:rPr lang="en-US" smtClean="0"/>
              <a:t>8/28/2025</a:t>
            </a:fld>
            <a:endParaRPr lang="en-US"/>
          </a:p>
        </p:txBody>
      </p:sp>
      <p:sp>
        <p:nvSpPr>
          <p:cNvPr id="6" name="Footer Placeholder 5">
            <a:extLst>
              <a:ext uri="{FF2B5EF4-FFF2-40B4-BE49-F238E27FC236}">
                <a16:creationId xmlns:a16="http://schemas.microsoft.com/office/drawing/2014/main" id="{44582299-81B8-4894-B8B7-C1A0EF0D8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0117A-21AA-4F59-A2B7-7BC19EB7D36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826859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17E4F-9347-44CD-9477-1AF2334B8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BCF40D-687B-4129-846D-C33C3CF7D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5B308-7023-40D0-A9D7-0A50FDE28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4BDDD-E77C-4F65-80AE-A2B49D0566BE}" type="datetimeFigureOut">
              <a:rPr lang="en-US" smtClean="0"/>
              <a:t>8/28/2025</a:t>
            </a:fld>
            <a:endParaRPr lang="en-US"/>
          </a:p>
        </p:txBody>
      </p:sp>
      <p:sp>
        <p:nvSpPr>
          <p:cNvPr id="5" name="Footer Placeholder 4">
            <a:extLst>
              <a:ext uri="{FF2B5EF4-FFF2-40B4-BE49-F238E27FC236}">
                <a16:creationId xmlns:a16="http://schemas.microsoft.com/office/drawing/2014/main" id="{C5B94102-7A5A-4E11-ABC2-D0BBAAF8E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30775C-EC89-455E-B408-FFCE8D86F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2593387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429407" y="499241"/>
            <a:ext cx="9144000" cy="2387600"/>
          </a:xfrm>
        </p:spPr>
        <p:txBody>
          <a:bodyPr anchor="ctr">
            <a:normAutofit fontScale="90000"/>
          </a:bodyPr>
          <a:lstStyle/>
          <a:p>
            <a:r>
              <a:rPr lang="en-US" dirty="0">
                <a:latin typeface="+mn-lt"/>
              </a:rPr>
              <a:t>CEIS 114</a:t>
            </a:r>
            <a:br>
              <a:rPr lang="en-US" dirty="0">
                <a:latin typeface="+mn-lt"/>
              </a:rPr>
            </a:br>
            <a:r>
              <a:rPr lang="en-US" dirty="0">
                <a:latin typeface="+mn-lt"/>
              </a:rPr>
              <a:t>Final Project Deliverables PowerPoint</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334813" y="3250324"/>
            <a:ext cx="10110952" cy="2992327"/>
          </a:xfrm>
        </p:spPr>
        <p:txBody>
          <a:bodyPr anchor="ctr">
            <a:normAutofit/>
          </a:bodyPr>
          <a:lstStyle/>
          <a:p>
            <a:pPr algn="l">
              <a:spcBef>
                <a:spcPts val="1200"/>
              </a:spcBef>
              <a:spcAft>
                <a:spcPts val="1200"/>
              </a:spcAft>
            </a:pPr>
            <a:r>
              <a:rPr lang="en-US" sz="3200" dirty="0"/>
              <a:t>Name: Tylor Rupert</a:t>
            </a:r>
          </a:p>
          <a:p>
            <a:pPr algn="l">
              <a:spcBef>
                <a:spcPts val="1200"/>
              </a:spcBef>
              <a:spcAft>
                <a:spcPts val="1200"/>
              </a:spcAft>
            </a:pPr>
            <a:r>
              <a:rPr lang="en-US" sz="3200" dirty="0"/>
              <a:t>Professor: </a:t>
            </a:r>
            <a:r>
              <a:rPr lang="en-US" dirty="0"/>
              <a:t>Alireza </a:t>
            </a:r>
            <a:r>
              <a:rPr lang="en-US" dirty="0" err="1"/>
              <a:t>Kavianpour</a:t>
            </a:r>
            <a:endParaRPr lang="en-US" sz="3200" dirty="0"/>
          </a:p>
          <a:p>
            <a:pPr algn="l">
              <a:spcBef>
                <a:spcPts val="1200"/>
              </a:spcBef>
              <a:spcAft>
                <a:spcPts val="1200"/>
              </a:spcAft>
            </a:pPr>
            <a:r>
              <a:rPr lang="en-US" sz="3200" dirty="0"/>
              <a:t>Session: July 2025</a:t>
            </a:r>
          </a:p>
          <a:p>
            <a:pPr algn="l">
              <a:spcBef>
                <a:spcPts val="1200"/>
              </a:spcBef>
              <a:spcAft>
                <a:spcPts val="1200"/>
              </a:spcAft>
            </a:pPr>
            <a:r>
              <a:rPr lang="en-US" sz="3200" dirty="0"/>
              <a:t>Date: 8/28/2025</a:t>
            </a:r>
          </a:p>
        </p:txBody>
      </p:sp>
    </p:spTree>
    <p:extLst>
      <p:ext uri="{BB962C8B-B14F-4D97-AF65-F5344CB8AC3E}">
        <p14:creationId xmlns:p14="http://schemas.microsoft.com/office/powerpoint/2010/main" val="7375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3600" dirty="0"/>
              <a:t>Picture of circuit with working LEDs</a:t>
            </a:r>
          </a:p>
        </p:txBody>
      </p:sp>
      <p:pic>
        <p:nvPicPr>
          <p:cNvPr id="5" name="Picture Placeholder 4">
            <a:extLst>
              <a:ext uri="{FF2B5EF4-FFF2-40B4-BE49-F238E27FC236}">
                <a16:creationId xmlns:a16="http://schemas.microsoft.com/office/drawing/2014/main" id="{F90CF479-EBD9-6B4F-BCA7-BE955C9A56AE}"/>
              </a:ext>
            </a:extLst>
          </p:cNvPr>
          <p:cNvPicPr>
            <a:picLocks noGrp="1" noChangeAspect="1"/>
          </p:cNvPicPr>
          <p:nvPr>
            <p:ph type="pic" idx="1"/>
          </p:nvPr>
        </p:nvPicPr>
        <p:blipFill>
          <a:blip r:embed="rId2"/>
          <a:srcRect l="4691" r="4691"/>
          <a:stretch/>
        </p:blipFill>
        <p:spPr>
          <a:xfrm>
            <a:off x="4730750" y="987425"/>
            <a:ext cx="6624638" cy="4873625"/>
          </a:xfrm>
        </p:spPr>
      </p:pic>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p:txBody>
          <a:bodyPr/>
          <a:lstStyle/>
          <a:p>
            <a:pPr lvl="0"/>
            <a:r>
              <a:rPr lang="en-US" dirty="0"/>
              <a:t>ESP 32 Board</a:t>
            </a:r>
          </a:p>
          <a:p>
            <a:r>
              <a:rPr lang="en-US" dirty="0"/>
              <a:t>Colored LEDs: Red, Yellow and Green (two sets)</a:t>
            </a:r>
          </a:p>
          <a:p>
            <a:pPr lvl="0"/>
            <a:r>
              <a:rPr lang="en-US" dirty="0"/>
              <a:t>Wires</a:t>
            </a:r>
          </a:p>
          <a:p>
            <a:pPr lvl="0"/>
            <a:r>
              <a:rPr lang="en-US" dirty="0"/>
              <a:t>Breadboard</a:t>
            </a:r>
          </a:p>
          <a:p>
            <a:endParaRPr lang="en-US" dirty="0"/>
          </a:p>
        </p:txBody>
      </p:sp>
      <p:sp>
        <p:nvSpPr>
          <p:cNvPr id="3" name="TextBox 2">
            <a:extLst>
              <a:ext uri="{FF2B5EF4-FFF2-40B4-BE49-F238E27FC236}">
                <a16:creationId xmlns:a16="http://schemas.microsoft.com/office/drawing/2014/main" id="{05FD766E-0253-801C-253C-BAD4DCD9A6DA}"/>
              </a:ext>
            </a:extLst>
          </p:cNvPr>
          <p:cNvSpPr txBox="1"/>
          <p:nvPr/>
        </p:nvSpPr>
        <p:spPr>
          <a:xfrm>
            <a:off x="839788" y="457200"/>
            <a:ext cx="3336286" cy="369332"/>
          </a:xfrm>
          <a:prstGeom prst="rect">
            <a:avLst/>
          </a:prstGeom>
          <a:noFill/>
        </p:spPr>
        <p:txBody>
          <a:bodyPr wrap="square" rtlCol="0">
            <a:spAutoFit/>
          </a:bodyPr>
          <a:lstStyle/>
          <a:p>
            <a:r>
              <a:rPr lang="en-US" dirty="0"/>
              <a:t>Week 4 Project: Layout</a:t>
            </a:r>
          </a:p>
        </p:txBody>
      </p:sp>
    </p:spTree>
    <p:extLst>
      <p:ext uri="{BB962C8B-B14F-4D97-AF65-F5344CB8AC3E}">
        <p14:creationId xmlns:p14="http://schemas.microsoft.com/office/powerpoint/2010/main" val="871776196"/>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3600" dirty="0"/>
              <a:t>Screenshot of code in </a:t>
            </a:r>
            <a:r>
              <a:rPr lang="en-US" sz="3600" dirty="0" err="1"/>
              <a:t>Wokwi</a:t>
            </a:r>
            <a:r>
              <a:rPr lang="en-US" sz="3600" dirty="0"/>
              <a:t> </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p:txBody>
          <a:bodyPr/>
          <a:lstStyle/>
          <a:p>
            <a:r>
              <a:rPr lang="en-US" dirty="0"/>
              <a:t>Screenshot of </a:t>
            </a:r>
            <a:r>
              <a:rPr lang="en-US" dirty="0">
                <a:ea typeface="Times New Roman" panose="02020603050405020304" pitchFamily="18" charset="0"/>
              </a:rPr>
              <a:t>code </a:t>
            </a:r>
            <a:r>
              <a:rPr lang="en-US" dirty="0" err="1">
                <a:ea typeface="Times New Roman" panose="02020603050405020304" pitchFamily="18" charset="0"/>
              </a:rPr>
              <a:t>Wokwi</a:t>
            </a:r>
            <a:r>
              <a:rPr lang="en-US" dirty="0">
                <a:ea typeface="Times New Roman" panose="02020603050405020304" pitchFamily="18" charset="0"/>
              </a:rPr>
              <a:t> Code Editor showing </a:t>
            </a:r>
            <a:r>
              <a:rPr lang="en-US" b="1" dirty="0">
                <a:ea typeface="Times New Roman" panose="02020603050405020304" pitchFamily="18" charset="0"/>
              </a:rPr>
              <a:t>your name in the comment</a:t>
            </a:r>
            <a:endParaRPr lang="en-US" b="1" dirty="0"/>
          </a:p>
        </p:txBody>
      </p:sp>
      <p:pic>
        <p:nvPicPr>
          <p:cNvPr id="5" name="Picture 4">
            <a:extLst>
              <a:ext uri="{FF2B5EF4-FFF2-40B4-BE49-F238E27FC236}">
                <a16:creationId xmlns:a16="http://schemas.microsoft.com/office/drawing/2014/main" id="{114B4FF4-5CBE-A805-4391-7DED2C4C3F19}"/>
              </a:ext>
            </a:extLst>
          </p:cNvPr>
          <p:cNvPicPr>
            <a:picLocks noChangeAspect="1"/>
          </p:cNvPicPr>
          <p:nvPr/>
        </p:nvPicPr>
        <p:blipFill>
          <a:blip r:embed="rId2"/>
          <a:stretch>
            <a:fillRect/>
          </a:stretch>
        </p:blipFill>
        <p:spPr>
          <a:xfrm>
            <a:off x="5263376" y="133983"/>
            <a:ext cx="6300710" cy="6344875"/>
          </a:xfrm>
          <a:prstGeom prst="rect">
            <a:avLst/>
          </a:prstGeom>
        </p:spPr>
      </p:pic>
      <p:sp>
        <p:nvSpPr>
          <p:cNvPr id="3" name="TextBox 2">
            <a:extLst>
              <a:ext uri="{FF2B5EF4-FFF2-40B4-BE49-F238E27FC236}">
                <a16:creationId xmlns:a16="http://schemas.microsoft.com/office/drawing/2014/main" id="{F1539162-DC51-2191-6710-D350AE4C8CC0}"/>
              </a:ext>
            </a:extLst>
          </p:cNvPr>
          <p:cNvSpPr txBox="1"/>
          <p:nvPr/>
        </p:nvSpPr>
        <p:spPr>
          <a:xfrm>
            <a:off x="839788" y="457200"/>
            <a:ext cx="3336286" cy="369332"/>
          </a:xfrm>
          <a:prstGeom prst="rect">
            <a:avLst/>
          </a:prstGeom>
          <a:noFill/>
        </p:spPr>
        <p:txBody>
          <a:bodyPr wrap="square" rtlCol="0">
            <a:spAutoFit/>
          </a:bodyPr>
          <a:lstStyle/>
          <a:p>
            <a:r>
              <a:rPr lang="en-US" dirty="0"/>
              <a:t>Week 4 Project: Code</a:t>
            </a:r>
          </a:p>
        </p:txBody>
      </p:sp>
    </p:spTree>
    <p:extLst>
      <p:ext uri="{BB962C8B-B14F-4D97-AF65-F5344CB8AC3E}">
        <p14:creationId xmlns:p14="http://schemas.microsoft.com/office/powerpoint/2010/main" val="1665830039"/>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F41600-BE5F-1917-6101-5B12EDBBFE77}"/>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3100"/>
              <a:t>Week 5: Creating a Multiple Traffic Light Controller with a Cross Walk</a:t>
            </a:r>
          </a:p>
        </p:txBody>
      </p:sp>
      <p:sp>
        <p:nvSpPr>
          <p:cNvPr id="4" name="Text Placeholder 3">
            <a:extLst>
              <a:ext uri="{FF2B5EF4-FFF2-40B4-BE49-F238E27FC236}">
                <a16:creationId xmlns:a16="http://schemas.microsoft.com/office/drawing/2014/main" id="{C8D15EF4-BD82-EDB9-7336-7A6EA9FD0ED9}"/>
              </a:ext>
            </a:extLst>
          </p:cNvPr>
          <p:cNvSpPr>
            <a:spLocks noGrp="1"/>
          </p:cNvSpPr>
          <p:nvPr>
            <p:ph type="body" sz="half" idx="2"/>
          </p:nvPr>
        </p:nvSpPr>
        <p:spPr>
          <a:xfrm>
            <a:off x="761802" y="2743200"/>
            <a:ext cx="4646905" cy="3613149"/>
          </a:xfrm>
        </p:spPr>
        <p:txBody>
          <a:bodyPr vert="horz" lIns="91440" tIns="45720" rIns="91440" bIns="45720" rtlCol="0" anchor="ctr">
            <a:normAutofit/>
          </a:bodyPr>
          <a:lstStyle/>
          <a:p>
            <a:r>
              <a:rPr lang="en-US" sz="1900" dirty="0"/>
              <a:t>In week 5, we added on the addition of a button to simulate a cross walk system that has been implemented into several traffic light systems all over the world. Once the button is pressed, once the traffic light changes from one traffic direction to the other, it will simulate allowing people to walk across the street. As well in the serial monitor it will tell you when you are able to cross or not cross by either giving a walk countdown from 10-1 and a *Do Not Walk* message to simulate how it works in real life.</a:t>
            </a:r>
          </a:p>
        </p:txBody>
      </p:sp>
      <p:pic>
        <p:nvPicPr>
          <p:cNvPr id="6" name="Picture 5" descr="Busy pedestrian crossing">
            <a:extLst>
              <a:ext uri="{FF2B5EF4-FFF2-40B4-BE49-F238E27FC236}">
                <a16:creationId xmlns:a16="http://schemas.microsoft.com/office/drawing/2014/main" id="{D1E10772-C346-E616-4DF5-18C641BDDA9B}"/>
              </a:ext>
            </a:extLst>
          </p:cNvPr>
          <p:cNvPicPr>
            <a:picLocks noChangeAspect="1"/>
          </p:cNvPicPr>
          <p:nvPr/>
        </p:nvPicPr>
        <p:blipFill>
          <a:blip r:embed="rId2"/>
          <a:srcRect l="17116" r="23484" b="-2"/>
          <a:stretch>
            <a:fillRect/>
          </a:stretch>
        </p:blipFill>
        <p:spPr>
          <a:xfrm>
            <a:off x="6096000" y="1"/>
            <a:ext cx="6102825" cy="6858000"/>
          </a:xfrm>
          <a:prstGeom prst="rect">
            <a:avLst/>
          </a:prstGeom>
        </p:spPr>
      </p:pic>
    </p:spTree>
    <p:extLst>
      <p:ext uri="{BB962C8B-B14F-4D97-AF65-F5344CB8AC3E}">
        <p14:creationId xmlns:p14="http://schemas.microsoft.com/office/powerpoint/2010/main" val="193743331"/>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3600" dirty="0"/>
              <a:t>Screenshot of circuit with working LEDs</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p:txBody>
          <a:bodyPr/>
          <a:lstStyle/>
          <a:p>
            <a:pPr lvl="0"/>
            <a:r>
              <a:rPr lang="en-US" dirty="0"/>
              <a:t>ESP 32 Board</a:t>
            </a:r>
          </a:p>
          <a:p>
            <a:r>
              <a:rPr lang="en-US" dirty="0"/>
              <a:t>Colored LEDs: Red, Yellow and Green (two sets)</a:t>
            </a:r>
          </a:p>
          <a:p>
            <a:pPr lvl="0"/>
            <a:r>
              <a:rPr lang="en-US" dirty="0"/>
              <a:t>220 Ohm Resistors (optional)</a:t>
            </a:r>
          </a:p>
          <a:p>
            <a:pPr lvl="0"/>
            <a:r>
              <a:rPr lang="en-US" dirty="0"/>
              <a:t>Push Button</a:t>
            </a:r>
          </a:p>
          <a:p>
            <a:pPr lvl="0"/>
            <a:r>
              <a:rPr lang="en-US" dirty="0"/>
              <a:t>Wires</a:t>
            </a:r>
          </a:p>
          <a:p>
            <a:pPr lvl="0"/>
            <a:r>
              <a:rPr lang="en-US" dirty="0"/>
              <a:t>Breadboard</a:t>
            </a:r>
          </a:p>
          <a:p>
            <a:endParaRPr lang="en-US" dirty="0"/>
          </a:p>
        </p:txBody>
      </p:sp>
      <p:pic>
        <p:nvPicPr>
          <p:cNvPr id="5" name="Picture 4">
            <a:extLst>
              <a:ext uri="{FF2B5EF4-FFF2-40B4-BE49-F238E27FC236}">
                <a16:creationId xmlns:a16="http://schemas.microsoft.com/office/drawing/2014/main" id="{47D1D3E0-B542-A1D9-68DC-70419977E6FA}"/>
              </a:ext>
            </a:extLst>
          </p:cNvPr>
          <p:cNvPicPr>
            <a:picLocks noChangeAspect="1"/>
          </p:cNvPicPr>
          <p:nvPr/>
        </p:nvPicPr>
        <p:blipFill>
          <a:blip r:embed="rId2"/>
          <a:stretch>
            <a:fillRect/>
          </a:stretch>
        </p:blipFill>
        <p:spPr>
          <a:xfrm>
            <a:off x="4604818" y="1147385"/>
            <a:ext cx="7440063" cy="5401429"/>
          </a:xfrm>
          <a:prstGeom prst="rect">
            <a:avLst/>
          </a:prstGeom>
        </p:spPr>
      </p:pic>
      <p:sp>
        <p:nvSpPr>
          <p:cNvPr id="3" name="TextBox 2">
            <a:extLst>
              <a:ext uri="{FF2B5EF4-FFF2-40B4-BE49-F238E27FC236}">
                <a16:creationId xmlns:a16="http://schemas.microsoft.com/office/drawing/2014/main" id="{4B6CBAE1-BE0F-858F-7D3E-65E3B8CB5A15}"/>
              </a:ext>
            </a:extLst>
          </p:cNvPr>
          <p:cNvSpPr txBox="1"/>
          <p:nvPr/>
        </p:nvSpPr>
        <p:spPr>
          <a:xfrm>
            <a:off x="4703975" y="457200"/>
            <a:ext cx="4147794" cy="369332"/>
          </a:xfrm>
          <a:prstGeom prst="rect">
            <a:avLst/>
          </a:prstGeom>
          <a:noFill/>
        </p:spPr>
        <p:txBody>
          <a:bodyPr wrap="square" rtlCol="0">
            <a:spAutoFit/>
          </a:bodyPr>
          <a:lstStyle/>
          <a:p>
            <a:r>
              <a:rPr lang="en-US" dirty="0"/>
              <a:t>Week 5 Project: Layout</a:t>
            </a:r>
          </a:p>
        </p:txBody>
      </p:sp>
    </p:spTree>
    <p:extLst>
      <p:ext uri="{BB962C8B-B14F-4D97-AF65-F5344CB8AC3E}">
        <p14:creationId xmlns:p14="http://schemas.microsoft.com/office/powerpoint/2010/main" val="1166757688"/>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3600" dirty="0"/>
              <a:t>Screenshot of code in Wokwi</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p:txBody>
          <a:bodyPr/>
          <a:lstStyle/>
          <a:p>
            <a:r>
              <a:rPr lang="en-US" dirty="0"/>
              <a:t>Screenshot of </a:t>
            </a:r>
            <a:r>
              <a:rPr lang="en-US" dirty="0">
                <a:ea typeface="Times New Roman" panose="02020603050405020304" pitchFamily="18" charset="0"/>
              </a:rPr>
              <a:t>code in </a:t>
            </a:r>
            <a:r>
              <a:rPr lang="en-US" sz="1600" dirty="0"/>
              <a:t>Wokwi Code Editor </a:t>
            </a:r>
            <a:r>
              <a:rPr lang="en-US" dirty="0">
                <a:ea typeface="Times New Roman" panose="02020603050405020304" pitchFamily="18" charset="0"/>
              </a:rPr>
              <a:t>showing </a:t>
            </a:r>
            <a:r>
              <a:rPr lang="en-US" b="1" dirty="0">
                <a:ea typeface="Times New Roman" panose="02020603050405020304" pitchFamily="18" charset="0"/>
              </a:rPr>
              <a:t>your name in the comment</a:t>
            </a:r>
            <a:endParaRPr lang="en-US" b="1" dirty="0"/>
          </a:p>
        </p:txBody>
      </p:sp>
      <p:pic>
        <p:nvPicPr>
          <p:cNvPr id="8" name="Picture 7">
            <a:extLst>
              <a:ext uri="{FF2B5EF4-FFF2-40B4-BE49-F238E27FC236}">
                <a16:creationId xmlns:a16="http://schemas.microsoft.com/office/drawing/2014/main" id="{609C6B9B-A451-9457-1F3B-62B851E937B0}"/>
              </a:ext>
            </a:extLst>
          </p:cNvPr>
          <p:cNvPicPr>
            <a:picLocks noChangeAspect="1"/>
          </p:cNvPicPr>
          <p:nvPr/>
        </p:nvPicPr>
        <p:blipFill>
          <a:blip r:embed="rId2"/>
          <a:stretch>
            <a:fillRect/>
          </a:stretch>
        </p:blipFill>
        <p:spPr>
          <a:xfrm>
            <a:off x="4686947" y="95249"/>
            <a:ext cx="3663492" cy="6086475"/>
          </a:xfrm>
          <a:prstGeom prst="rect">
            <a:avLst/>
          </a:prstGeom>
        </p:spPr>
      </p:pic>
      <p:pic>
        <p:nvPicPr>
          <p:cNvPr id="10" name="Picture 9">
            <a:extLst>
              <a:ext uri="{FF2B5EF4-FFF2-40B4-BE49-F238E27FC236}">
                <a16:creationId xmlns:a16="http://schemas.microsoft.com/office/drawing/2014/main" id="{A4D6DBA0-226C-DF8F-BC16-FE8E8BEA701C}"/>
              </a:ext>
            </a:extLst>
          </p:cNvPr>
          <p:cNvPicPr>
            <a:picLocks noChangeAspect="1"/>
          </p:cNvPicPr>
          <p:nvPr/>
        </p:nvPicPr>
        <p:blipFill>
          <a:blip r:embed="rId3"/>
          <a:stretch>
            <a:fillRect/>
          </a:stretch>
        </p:blipFill>
        <p:spPr>
          <a:xfrm>
            <a:off x="8350439" y="95249"/>
            <a:ext cx="3368450" cy="5457825"/>
          </a:xfrm>
          <a:prstGeom prst="rect">
            <a:avLst/>
          </a:prstGeom>
        </p:spPr>
      </p:pic>
      <p:sp>
        <p:nvSpPr>
          <p:cNvPr id="5" name="TextBox 4">
            <a:extLst>
              <a:ext uri="{FF2B5EF4-FFF2-40B4-BE49-F238E27FC236}">
                <a16:creationId xmlns:a16="http://schemas.microsoft.com/office/drawing/2014/main" id="{588BE73A-6258-4F14-00C8-2BBE115F4CD3}"/>
              </a:ext>
            </a:extLst>
          </p:cNvPr>
          <p:cNvSpPr txBox="1"/>
          <p:nvPr/>
        </p:nvSpPr>
        <p:spPr>
          <a:xfrm>
            <a:off x="839788" y="306944"/>
            <a:ext cx="4147794" cy="369332"/>
          </a:xfrm>
          <a:prstGeom prst="rect">
            <a:avLst/>
          </a:prstGeom>
          <a:noFill/>
        </p:spPr>
        <p:txBody>
          <a:bodyPr wrap="square" rtlCol="0">
            <a:spAutoFit/>
          </a:bodyPr>
          <a:lstStyle/>
          <a:p>
            <a:r>
              <a:rPr lang="en-US" dirty="0"/>
              <a:t>Week 5 Project: Code</a:t>
            </a:r>
          </a:p>
        </p:txBody>
      </p:sp>
    </p:spTree>
    <p:extLst>
      <p:ext uri="{BB962C8B-B14F-4D97-AF65-F5344CB8AC3E}">
        <p14:creationId xmlns:p14="http://schemas.microsoft.com/office/powerpoint/2010/main" val="2591611514"/>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98579" y="996950"/>
            <a:ext cx="3932237" cy="1600200"/>
          </a:xfrm>
        </p:spPr>
        <p:txBody>
          <a:bodyPr>
            <a:normAutofit/>
          </a:bodyPr>
          <a:lstStyle/>
          <a:p>
            <a:r>
              <a:rPr lang="en-US" sz="3600" dirty="0"/>
              <a:t>Screenshot of Serial Monitor in Wokwi</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839788" y="2606674"/>
            <a:ext cx="3932237" cy="3262313"/>
          </a:xfrm>
        </p:spPr>
        <p:txBody>
          <a:bodyPr/>
          <a:lstStyle/>
          <a:p>
            <a:r>
              <a:rPr lang="en-US" dirty="0"/>
              <a:t>Screenshot of output in Serial Monitor</a:t>
            </a:r>
            <a:endParaRPr lang="en-US" b="1" dirty="0"/>
          </a:p>
        </p:txBody>
      </p:sp>
      <p:pic>
        <p:nvPicPr>
          <p:cNvPr id="5" name="Picture 4">
            <a:extLst>
              <a:ext uri="{FF2B5EF4-FFF2-40B4-BE49-F238E27FC236}">
                <a16:creationId xmlns:a16="http://schemas.microsoft.com/office/drawing/2014/main" id="{0E74306F-31FB-6D2F-401C-327B9A482906}"/>
              </a:ext>
            </a:extLst>
          </p:cNvPr>
          <p:cNvPicPr>
            <a:picLocks noChangeAspect="1"/>
          </p:cNvPicPr>
          <p:nvPr/>
        </p:nvPicPr>
        <p:blipFill>
          <a:blip r:embed="rId2"/>
          <a:stretch>
            <a:fillRect/>
          </a:stretch>
        </p:blipFill>
        <p:spPr>
          <a:xfrm>
            <a:off x="5687974" y="1762125"/>
            <a:ext cx="5046832" cy="3167145"/>
          </a:xfrm>
          <a:prstGeom prst="rect">
            <a:avLst/>
          </a:prstGeom>
        </p:spPr>
      </p:pic>
      <p:sp>
        <p:nvSpPr>
          <p:cNvPr id="3" name="TextBox 2">
            <a:extLst>
              <a:ext uri="{FF2B5EF4-FFF2-40B4-BE49-F238E27FC236}">
                <a16:creationId xmlns:a16="http://schemas.microsoft.com/office/drawing/2014/main" id="{91F41388-FF1B-8E9D-903A-BD59D18B77E0}"/>
              </a:ext>
            </a:extLst>
          </p:cNvPr>
          <p:cNvSpPr txBox="1"/>
          <p:nvPr/>
        </p:nvSpPr>
        <p:spPr>
          <a:xfrm>
            <a:off x="839788" y="438190"/>
            <a:ext cx="4147794" cy="369332"/>
          </a:xfrm>
          <a:prstGeom prst="rect">
            <a:avLst/>
          </a:prstGeom>
          <a:noFill/>
        </p:spPr>
        <p:txBody>
          <a:bodyPr wrap="square" rtlCol="0">
            <a:spAutoFit/>
          </a:bodyPr>
          <a:lstStyle/>
          <a:p>
            <a:r>
              <a:rPr lang="en-US" dirty="0"/>
              <a:t>Week 5 Project: Serial Monitor</a:t>
            </a:r>
          </a:p>
        </p:txBody>
      </p:sp>
    </p:spTree>
    <p:extLst>
      <p:ext uri="{BB962C8B-B14F-4D97-AF65-F5344CB8AC3E}">
        <p14:creationId xmlns:p14="http://schemas.microsoft.com/office/powerpoint/2010/main" val="2689328037"/>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490A4B-E653-5716-16D3-CFDB5D0AEE98}"/>
            </a:ext>
          </a:extLst>
        </p:cNvPr>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een color on the traffic light">
            <a:extLst>
              <a:ext uri="{FF2B5EF4-FFF2-40B4-BE49-F238E27FC236}">
                <a16:creationId xmlns:a16="http://schemas.microsoft.com/office/drawing/2014/main" id="{56A2226C-A6AD-ABC6-3C71-B0B7A25E410D}"/>
              </a:ext>
            </a:extLst>
          </p:cNvPr>
          <p:cNvPicPr>
            <a:picLocks noChangeAspect="1"/>
          </p:cNvPicPr>
          <p:nvPr/>
        </p:nvPicPr>
        <p:blipFill>
          <a:blip r:embed="rId2"/>
          <a:srcRect l="32733" r="14607" b="-2"/>
          <a:stretch>
            <a:fillRect/>
          </a:stretch>
        </p:blipFill>
        <p:spPr>
          <a:xfrm>
            <a:off x="-1" y="-2"/>
            <a:ext cx="5410198" cy="6858002"/>
          </a:xfrm>
          <a:prstGeom prst="rect">
            <a:avLst/>
          </a:prstGeom>
        </p:spPr>
      </p:pic>
      <p:sp useBgFill="1">
        <p:nvSpPr>
          <p:cNvPr id="12" name="Rectangle 11">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C02C1E-7F31-B3F1-0B97-3B4DF7E800DB}"/>
              </a:ext>
            </a:extLst>
          </p:cNvPr>
          <p:cNvSpPr>
            <a:spLocks noGrp="1"/>
          </p:cNvSpPr>
          <p:nvPr>
            <p:ph type="title"/>
          </p:nvPr>
        </p:nvSpPr>
        <p:spPr>
          <a:xfrm>
            <a:off x="6115317" y="405685"/>
            <a:ext cx="5464968" cy="1559301"/>
          </a:xfrm>
        </p:spPr>
        <p:txBody>
          <a:bodyPr vert="horz" lIns="91440" tIns="45720" rIns="91440" bIns="45720" rtlCol="0" anchor="ctr">
            <a:normAutofit/>
          </a:bodyPr>
          <a:lstStyle/>
          <a:p>
            <a:r>
              <a:rPr lang="en-US" sz="2800"/>
              <a:t>Week 6: Creating a Multiple Traffic Light Controller with a Cross Walk  and an Emergency Buzzer</a:t>
            </a:r>
          </a:p>
        </p:txBody>
      </p:sp>
      <p:sp>
        <p:nvSpPr>
          <p:cNvPr id="4" name="Text Placeholder 3">
            <a:extLst>
              <a:ext uri="{FF2B5EF4-FFF2-40B4-BE49-F238E27FC236}">
                <a16:creationId xmlns:a16="http://schemas.microsoft.com/office/drawing/2014/main" id="{B6C75D02-A3CA-EDE9-B9F1-663D2FFDEA2C}"/>
              </a:ext>
            </a:extLst>
          </p:cNvPr>
          <p:cNvSpPr>
            <a:spLocks noGrp="1"/>
          </p:cNvSpPr>
          <p:nvPr>
            <p:ph type="body" sz="half" idx="2"/>
          </p:nvPr>
        </p:nvSpPr>
        <p:spPr>
          <a:xfrm>
            <a:off x="6115317" y="2743200"/>
            <a:ext cx="5247340" cy="3496878"/>
          </a:xfrm>
        </p:spPr>
        <p:txBody>
          <a:bodyPr vert="horz" lIns="91440" tIns="45720" rIns="91440" bIns="45720" rtlCol="0" anchor="ctr">
            <a:normAutofit/>
          </a:bodyPr>
          <a:lstStyle/>
          <a:p>
            <a:pPr indent="-228600">
              <a:buFont typeface="Arial" panose="020B0604020202020204" pitchFamily="34" charset="0"/>
              <a:buChar char="•"/>
            </a:pPr>
            <a:r>
              <a:rPr lang="en-US" sz="2000" dirty="0"/>
              <a:t>In week 6, we added onto our traffic light system a LCD display and a buzzer to show a countdown clock and as well when people are able to walk and not walk. Also giving them an audio que on when to walk as well so they do not have to rely on just the LCD screen to tell them when to cross or not cross.</a:t>
            </a:r>
          </a:p>
        </p:txBody>
      </p:sp>
    </p:spTree>
    <p:extLst>
      <p:ext uri="{BB962C8B-B14F-4D97-AF65-F5344CB8AC3E}">
        <p14:creationId xmlns:p14="http://schemas.microsoft.com/office/powerpoint/2010/main" val="4217681438"/>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9788" y="979487"/>
            <a:ext cx="3932237" cy="1600200"/>
          </a:xfrm>
        </p:spPr>
        <p:txBody>
          <a:bodyPr>
            <a:normAutofit/>
          </a:bodyPr>
          <a:lstStyle/>
          <a:p>
            <a:r>
              <a:rPr lang="en-US" sz="3600" dirty="0"/>
              <a:t>Picture of circuit with working LEDs and LCD display</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839788" y="2587624"/>
            <a:ext cx="3932237" cy="3281363"/>
          </a:xfrm>
        </p:spPr>
        <p:txBody>
          <a:bodyPr/>
          <a:lstStyle/>
          <a:p>
            <a:pPr lvl="0"/>
            <a:r>
              <a:rPr lang="en-US" dirty="0"/>
              <a:t>ESP 32 Board</a:t>
            </a:r>
          </a:p>
          <a:p>
            <a:r>
              <a:rPr lang="en-US" dirty="0"/>
              <a:t>Colored LEDs: Red, Yellow and Green (two sets)</a:t>
            </a:r>
          </a:p>
          <a:p>
            <a:pPr lvl="0"/>
            <a:r>
              <a:rPr lang="en-US" dirty="0"/>
              <a:t>220 Ohm Resistors (optional)</a:t>
            </a:r>
          </a:p>
          <a:p>
            <a:pPr lvl="0"/>
            <a:r>
              <a:rPr lang="en-US" dirty="0"/>
              <a:t>Push Button</a:t>
            </a:r>
          </a:p>
          <a:p>
            <a:r>
              <a:rPr lang="en-US" dirty="0"/>
              <a:t>LCD Unit  with Message Display</a:t>
            </a:r>
          </a:p>
          <a:p>
            <a:pPr lvl="0"/>
            <a:r>
              <a:rPr lang="en-US" dirty="0"/>
              <a:t>Wires</a:t>
            </a:r>
          </a:p>
          <a:p>
            <a:pPr lvl="0"/>
            <a:r>
              <a:rPr lang="en-US" dirty="0"/>
              <a:t>Breadboard</a:t>
            </a:r>
          </a:p>
          <a:p>
            <a:endParaRPr lang="en-US" dirty="0"/>
          </a:p>
        </p:txBody>
      </p:sp>
      <p:pic>
        <p:nvPicPr>
          <p:cNvPr id="5" name="Picture 4">
            <a:extLst>
              <a:ext uri="{FF2B5EF4-FFF2-40B4-BE49-F238E27FC236}">
                <a16:creationId xmlns:a16="http://schemas.microsoft.com/office/drawing/2014/main" id="{C1C26305-010C-35C4-F36C-F177ECEAB89A}"/>
              </a:ext>
            </a:extLst>
          </p:cNvPr>
          <p:cNvPicPr>
            <a:picLocks noChangeAspect="1"/>
          </p:cNvPicPr>
          <p:nvPr/>
        </p:nvPicPr>
        <p:blipFill>
          <a:blip r:embed="rId2"/>
          <a:stretch>
            <a:fillRect/>
          </a:stretch>
        </p:blipFill>
        <p:spPr>
          <a:xfrm>
            <a:off x="6096000" y="353961"/>
            <a:ext cx="4915195" cy="2957816"/>
          </a:xfrm>
          <a:prstGeom prst="rect">
            <a:avLst/>
          </a:prstGeom>
        </p:spPr>
      </p:pic>
      <p:pic>
        <p:nvPicPr>
          <p:cNvPr id="8" name="Picture 7">
            <a:extLst>
              <a:ext uri="{FF2B5EF4-FFF2-40B4-BE49-F238E27FC236}">
                <a16:creationId xmlns:a16="http://schemas.microsoft.com/office/drawing/2014/main" id="{C5F757D0-AF68-6CCA-9044-D6F44C410041}"/>
              </a:ext>
            </a:extLst>
          </p:cNvPr>
          <p:cNvPicPr>
            <a:picLocks noChangeAspect="1"/>
          </p:cNvPicPr>
          <p:nvPr/>
        </p:nvPicPr>
        <p:blipFill>
          <a:blip r:embed="rId3"/>
          <a:stretch>
            <a:fillRect/>
          </a:stretch>
        </p:blipFill>
        <p:spPr>
          <a:xfrm>
            <a:off x="6096000" y="3322203"/>
            <a:ext cx="4915195" cy="2945862"/>
          </a:xfrm>
          <a:prstGeom prst="rect">
            <a:avLst/>
          </a:prstGeom>
        </p:spPr>
      </p:pic>
      <p:sp>
        <p:nvSpPr>
          <p:cNvPr id="3" name="TextBox 2">
            <a:extLst>
              <a:ext uri="{FF2B5EF4-FFF2-40B4-BE49-F238E27FC236}">
                <a16:creationId xmlns:a16="http://schemas.microsoft.com/office/drawing/2014/main" id="{C6C8E81A-91BD-1F56-98C8-CCFDE2E6FE64}"/>
              </a:ext>
            </a:extLst>
          </p:cNvPr>
          <p:cNvSpPr txBox="1"/>
          <p:nvPr/>
        </p:nvSpPr>
        <p:spPr>
          <a:xfrm>
            <a:off x="839788" y="353961"/>
            <a:ext cx="5674936" cy="646331"/>
          </a:xfrm>
          <a:prstGeom prst="rect">
            <a:avLst/>
          </a:prstGeom>
          <a:noFill/>
        </p:spPr>
        <p:txBody>
          <a:bodyPr wrap="square" rtlCol="0">
            <a:spAutoFit/>
          </a:bodyPr>
          <a:lstStyle/>
          <a:p>
            <a:r>
              <a:rPr lang="en-US" dirty="0"/>
              <a:t>Week 6 Project: Layout</a:t>
            </a:r>
          </a:p>
          <a:p>
            <a:endParaRPr lang="en-US" dirty="0"/>
          </a:p>
        </p:txBody>
      </p:sp>
    </p:spTree>
    <p:extLst>
      <p:ext uri="{BB962C8B-B14F-4D97-AF65-F5344CB8AC3E}">
        <p14:creationId xmlns:p14="http://schemas.microsoft.com/office/powerpoint/2010/main" val="3080620991"/>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3600" dirty="0"/>
              <a:t>Screenshot of code in Code Editor</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p:txBody>
          <a:bodyPr/>
          <a:lstStyle/>
          <a:p>
            <a:r>
              <a:rPr lang="en-US" dirty="0"/>
              <a:t>Screenshot of </a:t>
            </a:r>
            <a:r>
              <a:rPr lang="en-US" dirty="0">
                <a:ea typeface="Times New Roman" panose="02020603050405020304" pitchFamily="18" charset="0"/>
              </a:rPr>
              <a:t>code in </a:t>
            </a:r>
            <a:r>
              <a:rPr lang="en-US" sz="1600" dirty="0"/>
              <a:t>Code Editor </a:t>
            </a:r>
            <a:r>
              <a:rPr lang="en-US" dirty="0">
                <a:ea typeface="Times New Roman" panose="02020603050405020304" pitchFamily="18" charset="0"/>
              </a:rPr>
              <a:t>showing </a:t>
            </a:r>
            <a:r>
              <a:rPr lang="en-US" b="1" dirty="0">
                <a:ea typeface="Times New Roman" panose="02020603050405020304" pitchFamily="18" charset="0"/>
              </a:rPr>
              <a:t>your name in the comment</a:t>
            </a:r>
            <a:endParaRPr lang="en-US" b="1" dirty="0"/>
          </a:p>
        </p:txBody>
      </p:sp>
      <p:pic>
        <p:nvPicPr>
          <p:cNvPr id="5" name="Picture 4">
            <a:extLst>
              <a:ext uri="{FF2B5EF4-FFF2-40B4-BE49-F238E27FC236}">
                <a16:creationId xmlns:a16="http://schemas.microsoft.com/office/drawing/2014/main" id="{32CA8B64-AF37-3227-08A1-D7553F119C81}"/>
              </a:ext>
            </a:extLst>
          </p:cNvPr>
          <p:cNvPicPr>
            <a:picLocks noChangeAspect="1"/>
          </p:cNvPicPr>
          <p:nvPr/>
        </p:nvPicPr>
        <p:blipFill>
          <a:blip r:embed="rId2"/>
          <a:stretch>
            <a:fillRect/>
          </a:stretch>
        </p:blipFill>
        <p:spPr>
          <a:xfrm>
            <a:off x="4585092" y="1435293"/>
            <a:ext cx="7358669" cy="3987413"/>
          </a:xfrm>
          <a:prstGeom prst="rect">
            <a:avLst/>
          </a:prstGeom>
        </p:spPr>
      </p:pic>
      <p:sp>
        <p:nvSpPr>
          <p:cNvPr id="3" name="TextBox 2">
            <a:extLst>
              <a:ext uri="{FF2B5EF4-FFF2-40B4-BE49-F238E27FC236}">
                <a16:creationId xmlns:a16="http://schemas.microsoft.com/office/drawing/2014/main" id="{7BCDA35D-C217-DEFB-B48D-DFAD18BEFE0B}"/>
              </a:ext>
            </a:extLst>
          </p:cNvPr>
          <p:cNvSpPr txBox="1"/>
          <p:nvPr/>
        </p:nvSpPr>
        <p:spPr>
          <a:xfrm>
            <a:off x="923826" y="272534"/>
            <a:ext cx="5674936" cy="369332"/>
          </a:xfrm>
          <a:prstGeom prst="rect">
            <a:avLst/>
          </a:prstGeom>
          <a:noFill/>
        </p:spPr>
        <p:txBody>
          <a:bodyPr wrap="square" rtlCol="0">
            <a:spAutoFit/>
          </a:bodyPr>
          <a:lstStyle/>
          <a:p>
            <a:r>
              <a:rPr lang="en-US" dirty="0"/>
              <a:t>Week 6 Project: Code</a:t>
            </a:r>
          </a:p>
        </p:txBody>
      </p:sp>
    </p:spTree>
    <p:extLst>
      <p:ext uri="{BB962C8B-B14F-4D97-AF65-F5344CB8AC3E}">
        <p14:creationId xmlns:p14="http://schemas.microsoft.com/office/powerpoint/2010/main" val="1828971752"/>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98579" y="996950"/>
            <a:ext cx="3932237" cy="1600200"/>
          </a:xfrm>
        </p:spPr>
        <p:txBody>
          <a:bodyPr>
            <a:normAutofit/>
          </a:bodyPr>
          <a:lstStyle/>
          <a:p>
            <a:r>
              <a:rPr lang="en-US" sz="3600" dirty="0"/>
              <a:t>Screenshot of Serial Monitor</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839788" y="2606674"/>
            <a:ext cx="3932237" cy="3262313"/>
          </a:xfrm>
        </p:spPr>
        <p:txBody>
          <a:bodyPr/>
          <a:lstStyle/>
          <a:p>
            <a:r>
              <a:rPr lang="en-US" dirty="0"/>
              <a:t>Screenshot of output in Serial Monitor</a:t>
            </a:r>
            <a:endParaRPr lang="en-US" b="1" dirty="0"/>
          </a:p>
        </p:txBody>
      </p:sp>
      <p:pic>
        <p:nvPicPr>
          <p:cNvPr id="5" name="Picture 4">
            <a:extLst>
              <a:ext uri="{FF2B5EF4-FFF2-40B4-BE49-F238E27FC236}">
                <a16:creationId xmlns:a16="http://schemas.microsoft.com/office/drawing/2014/main" id="{8F3E207B-E4D9-94A8-840C-E085CCA5573E}"/>
              </a:ext>
            </a:extLst>
          </p:cNvPr>
          <p:cNvPicPr>
            <a:picLocks noChangeAspect="1"/>
          </p:cNvPicPr>
          <p:nvPr/>
        </p:nvPicPr>
        <p:blipFill>
          <a:blip r:embed="rId2"/>
          <a:stretch>
            <a:fillRect/>
          </a:stretch>
        </p:blipFill>
        <p:spPr>
          <a:xfrm>
            <a:off x="6457660" y="1222083"/>
            <a:ext cx="4153480" cy="4925112"/>
          </a:xfrm>
          <a:prstGeom prst="rect">
            <a:avLst/>
          </a:prstGeom>
        </p:spPr>
      </p:pic>
      <p:sp>
        <p:nvSpPr>
          <p:cNvPr id="3" name="TextBox 2">
            <a:extLst>
              <a:ext uri="{FF2B5EF4-FFF2-40B4-BE49-F238E27FC236}">
                <a16:creationId xmlns:a16="http://schemas.microsoft.com/office/drawing/2014/main" id="{78EE52B0-1C17-EC6E-9966-B74129B77D15}"/>
              </a:ext>
            </a:extLst>
          </p:cNvPr>
          <p:cNvSpPr txBox="1"/>
          <p:nvPr/>
        </p:nvSpPr>
        <p:spPr>
          <a:xfrm>
            <a:off x="864926" y="526139"/>
            <a:ext cx="5674936" cy="369332"/>
          </a:xfrm>
          <a:prstGeom prst="rect">
            <a:avLst/>
          </a:prstGeom>
          <a:noFill/>
        </p:spPr>
        <p:txBody>
          <a:bodyPr wrap="square" rtlCol="0">
            <a:spAutoFit/>
          </a:bodyPr>
          <a:lstStyle/>
          <a:p>
            <a:r>
              <a:rPr lang="en-US" dirty="0"/>
              <a:t>Week 6 Project: Serial Monitor</a:t>
            </a:r>
          </a:p>
        </p:txBody>
      </p:sp>
    </p:spTree>
    <p:extLst>
      <p:ext uri="{BB962C8B-B14F-4D97-AF65-F5344CB8AC3E}">
        <p14:creationId xmlns:p14="http://schemas.microsoft.com/office/powerpoint/2010/main" val="1628872028"/>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eenlight on traffic light">
            <a:extLst>
              <a:ext uri="{FF2B5EF4-FFF2-40B4-BE49-F238E27FC236}">
                <a16:creationId xmlns:a16="http://schemas.microsoft.com/office/drawing/2014/main" id="{D49F00D8-B639-9CE4-33AB-6545BE2C33B2}"/>
              </a:ext>
            </a:extLst>
          </p:cNvPr>
          <p:cNvPicPr>
            <a:picLocks noChangeAspect="1"/>
          </p:cNvPicPr>
          <p:nvPr/>
        </p:nvPicPr>
        <p:blipFill>
          <a:blip r:embed="rId2"/>
          <a:srcRect l="18083" r="29258" b="-2"/>
          <a:stretch>
            <a:fillRect/>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981A36-C6BE-71F8-9123-E44070E7CE8A}"/>
              </a:ext>
            </a:extLst>
          </p:cNvPr>
          <p:cNvSpPr>
            <a:spLocks noGrp="1"/>
          </p:cNvSpPr>
          <p:nvPr>
            <p:ph type="title"/>
          </p:nvPr>
        </p:nvSpPr>
        <p:spPr>
          <a:xfrm>
            <a:off x="6115317" y="405685"/>
            <a:ext cx="5464968" cy="1559301"/>
          </a:xfrm>
        </p:spPr>
        <p:txBody>
          <a:bodyPr>
            <a:normAutofit/>
          </a:bodyPr>
          <a:lstStyle/>
          <a:p>
            <a:r>
              <a:rPr lang="en-US" sz="4000" dirty="0"/>
              <a:t>Introductions</a:t>
            </a:r>
          </a:p>
        </p:txBody>
      </p:sp>
      <p:sp>
        <p:nvSpPr>
          <p:cNvPr id="3" name="Content Placeholder 2">
            <a:extLst>
              <a:ext uri="{FF2B5EF4-FFF2-40B4-BE49-F238E27FC236}">
                <a16:creationId xmlns:a16="http://schemas.microsoft.com/office/drawing/2014/main" id="{FCA52B1B-CE05-043A-9FF8-A9162304E10F}"/>
              </a:ext>
            </a:extLst>
          </p:cNvPr>
          <p:cNvSpPr>
            <a:spLocks noGrp="1"/>
          </p:cNvSpPr>
          <p:nvPr>
            <p:ph idx="1"/>
          </p:nvPr>
        </p:nvSpPr>
        <p:spPr>
          <a:xfrm>
            <a:off x="6115317" y="2743200"/>
            <a:ext cx="5247340" cy="3496878"/>
          </a:xfrm>
        </p:spPr>
        <p:txBody>
          <a:bodyPr anchor="ctr">
            <a:normAutofit/>
          </a:bodyPr>
          <a:lstStyle/>
          <a:p>
            <a:pPr marL="0" indent="0">
              <a:buNone/>
            </a:pPr>
            <a:r>
              <a:rPr lang="en-US" sz="2000" dirty="0"/>
              <a:t>Hello class and professors,</a:t>
            </a:r>
          </a:p>
          <a:p>
            <a:pPr marL="0" indent="0">
              <a:buNone/>
            </a:pPr>
            <a:r>
              <a:rPr lang="en-US" sz="2000" dirty="0"/>
              <a:t>	welcome to my CEIS 114 project, this is a culmination of week 2 through week 7s projects that have been put together to show the progression of building a traffic light system with several components added onto it that shows how most traffic light in the world are set up.</a:t>
            </a:r>
          </a:p>
        </p:txBody>
      </p:sp>
    </p:spTree>
    <p:extLst>
      <p:ext uri="{BB962C8B-B14F-4D97-AF65-F5344CB8AC3E}">
        <p14:creationId xmlns:p14="http://schemas.microsoft.com/office/powerpoint/2010/main" val="2561157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44ED3E-53D9-D140-176E-28952106C577}"/>
            </a:ext>
          </a:extLst>
        </p:cNvPr>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Red alarm light with people on the background">
            <a:extLst>
              <a:ext uri="{FF2B5EF4-FFF2-40B4-BE49-F238E27FC236}">
                <a16:creationId xmlns:a16="http://schemas.microsoft.com/office/drawing/2014/main" id="{81EDB4BB-3BC8-84E3-3595-E2F3F113AE93}"/>
              </a:ext>
            </a:extLst>
          </p:cNvPr>
          <p:cNvPicPr>
            <a:picLocks noChangeAspect="1"/>
          </p:cNvPicPr>
          <p:nvPr/>
        </p:nvPicPr>
        <p:blipFill>
          <a:blip r:embed="rId2"/>
          <a:srcRect l="26107" r="14627" b="-1"/>
          <a:stretch>
            <a:fillRect/>
          </a:stretch>
        </p:blipFill>
        <p:spPr>
          <a:xfrm>
            <a:off x="6103027" y="10"/>
            <a:ext cx="6088971" cy="6857990"/>
          </a:xfrm>
          <a:prstGeom prst="rect">
            <a:avLst/>
          </a:prstGeom>
        </p:spPr>
      </p:pic>
      <p:sp useBgFill="1">
        <p:nvSpPr>
          <p:cNvPr id="12" name="Rectangle 11">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819271-081E-1C16-3214-E5ACC257B6C3}"/>
              </a:ext>
            </a:extLst>
          </p:cNvPr>
          <p:cNvSpPr>
            <a:spLocks noGrp="1"/>
          </p:cNvSpPr>
          <p:nvPr>
            <p:ph type="title"/>
          </p:nvPr>
        </p:nvSpPr>
        <p:spPr>
          <a:xfrm>
            <a:off x="761801" y="328512"/>
            <a:ext cx="4778387" cy="1628970"/>
          </a:xfrm>
        </p:spPr>
        <p:txBody>
          <a:bodyPr vert="horz" lIns="91440" tIns="45720" rIns="91440" bIns="45720" rtlCol="0" anchor="ctr">
            <a:normAutofit/>
          </a:bodyPr>
          <a:lstStyle/>
          <a:p>
            <a:r>
              <a:rPr lang="en-US" sz="2500"/>
              <a:t>Week 7:Creating a Multiple Traffic Light Controller with a Cross Walk and an Emergency Buzzer with secured IoT Control via Web</a:t>
            </a:r>
          </a:p>
        </p:txBody>
      </p:sp>
      <p:sp>
        <p:nvSpPr>
          <p:cNvPr id="4" name="Text Placeholder 3">
            <a:extLst>
              <a:ext uri="{FF2B5EF4-FFF2-40B4-BE49-F238E27FC236}">
                <a16:creationId xmlns:a16="http://schemas.microsoft.com/office/drawing/2014/main" id="{D5A438C7-E7A2-C6B5-BDFD-074754F9C84A}"/>
              </a:ext>
            </a:extLst>
          </p:cNvPr>
          <p:cNvSpPr>
            <a:spLocks noGrp="1"/>
          </p:cNvSpPr>
          <p:nvPr>
            <p:ph type="body" sz="half" idx="2"/>
          </p:nvPr>
        </p:nvSpPr>
        <p:spPr>
          <a:xfrm>
            <a:off x="761801" y="2884929"/>
            <a:ext cx="4659756" cy="3374137"/>
          </a:xfrm>
        </p:spPr>
        <p:txBody>
          <a:bodyPr vert="horz" lIns="91440" tIns="45720" rIns="91440" bIns="45720" rtlCol="0" anchor="ctr">
            <a:normAutofit/>
          </a:bodyPr>
          <a:lstStyle/>
          <a:p>
            <a:pPr indent="-228600">
              <a:buFont typeface="Arial" panose="020B0604020202020204" pitchFamily="34" charset="0"/>
              <a:buChar char="•"/>
            </a:pPr>
            <a:r>
              <a:rPr lang="en-US" sz="1700" dirty="0"/>
              <a:t>In week 7, we added onto our traffic light controller for the last time. In this addition, we added a emergency buzzer and as well a set line of code that would allow us to send a message to the traffic light controller to turn on the emergency light and show a emergency message on the LCD screen showing that an emergency is happening at this traffic light and to watch out for any incidents happening. We were able to use the IoT MQTT panel app on our phones to send that message to our traffic light simulation indicating that we have triggered a emergency message to display.</a:t>
            </a:r>
          </a:p>
        </p:txBody>
      </p:sp>
    </p:spTree>
    <p:extLst>
      <p:ext uri="{BB962C8B-B14F-4D97-AF65-F5344CB8AC3E}">
        <p14:creationId xmlns:p14="http://schemas.microsoft.com/office/powerpoint/2010/main" val="3601473223"/>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598488" y="690563"/>
            <a:ext cx="3554412" cy="1600200"/>
          </a:xfrm>
        </p:spPr>
        <p:txBody>
          <a:bodyPr>
            <a:normAutofit fontScale="90000"/>
          </a:bodyPr>
          <a:lstStyle/>
          <a:p>
            <a:r>
              <a:rPr lang="en-US" sz="3600" dirty="0"/>
              <a:t>Screenshot of circuit </a:t>
            </a:r>
            <a:r>
              <a:rPr lang="en-US" sz="3600" b="1" dirty="0">
                <a:solidFill>
                  <a:srgbClr val="FF0000"/>
                </a:solidFill>
              </a:rPr>
              <a:t>with working LEDs and LCD display </a:t>
            </a:r>
            <a:r>
              <a:rPr lang="en-US" sz="3600" dirty="0"/>
              <a:t>(Building/Operation)</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598488" y="2673350"/>
            <a:ext cx="3932237" cy="3281363"/>
          </a:xfrm>
        </p:spPr>
        <p:txBody>
          <a:bodyPr>
            <a:normAutofit/>
          </a:bodyPr>
          <a:lstStyle/>
          <a:p>
            <a:pPr lvl="0"/>
            <a:r>
              <a:rPr lang="en-US" dirty="0"/>
              <a:t>ESP 32 Board</a:t>
            </a:r>
          </a:p>
          <a:p>
            <a:r>
              <a:rPr lang="en-US" dirty="0"/>
              <a:t>Colored LEDs: Red, Yellow and Green (two sets)</a:t>
            </a:r>
          </a:p>
          <a:p>
            <a:r>
              <a:rPr lang="en-US" dirty="0"/>
              <a:t>One Blue LED – Emergency Light</a:t>
            </a:r>
          </a:p>
          <a:p>
            <a:pPr lvl="0"/>
            <a:r>
              <a:rPr lang="en-US" dirty="0"/>
              <a:t>Push Button</a:t>
            </a:r>
          </a:p>
          <a:p>
            <a:r>
              <a:rPr lang="en-US" dirty="0"/>
              <a:t>LCD Unit </a:t>
            </a:r>
          </a:p>
          <a:p>
            <a:r>
              <a:rPr lang="en-US" dirty="0"/>
              <a:t>Buzzer</a:t>
            </a:r>
          </a:p>
          <a:p>
            <a:r>
              <a:rPr lang="en-US" dirty="0"/>
              <a:t>Wires</a:t>
            </a:r>
          </a:p>
          <a:p>
            <a:pPr lvl="0"/>
            <a:r>
              <a:rPr lang="en-US" dirty="0"/>
              <a:t>Breadboard</a:t>
            </a:r>
          </a:p>
        </p:txBody>
      </p:sp>
      <p:pic>
        <p:nvPicPr>
          <p:cNvPr id="7" name="Picture 6">
            <a:extLst>
              <a:ext uri="{FF2B5EF4-FFF2-40B4-BE49-F238E27FC236}">
                <a16:creationId xmlns:a16="http://schemas.microsoft.com/office/drawing/2014/main" id="{62E38801-5704-BCBA-09BB-DB0812DA2704}"/>
              </a:ext>
            </a:extLst>
          </p:cNvPr>
          <p:cNvPicPr>
            <a:picLocks noChangeAspect="1"/>
          </p:cNvPicPr>
          <p:nvPr/>
        </p:nvPicPr>
        <p:blipFill>
          <a:blip r:embed="rId2"/>
          <a:stretch>
            <a:fillRect/>
          </a:stretch>
        </p:blipFill>
        <p:spPr>
          <a:xfrm>
            <a:off x="4961711" y="1734912"/>
            <a:ext cx="6497003" cy="3761801"/>
          </a:xfrm>
          <a:prstGeom prst="rect">
            <a:avLst/>
          </a:prstGeom>
        </p:spPr>
      </p:pic>
      <p:sp>
        <p:nvSpPr>
          <p:cNvPr id="3" name="TextBox 2">
            <a:extLst>
              <a:ext uri="{FF2B5EF4-FFF2-40B4-BE49-F238E27FC236}">
                <a16:creationId xmlns:a16="http://schemas.microsoft.com/office/drawing/2014/main" id="{CDB5509E-7E74-ED6C-6920-078835CE885E}"/>
              </a:ext>
            </a:extLst>
          </p:cNvPr>
          <p:cNvSpPr txBox="1"/>
          <p:nvPr/>
        </p:nvSpPr>
        <p:spPr>
          <a:xfrm>
            <a:off x="4845377" y="461913"/>
            <a:ext cx="6613337" cy="369332"/>
          </a:xfrm>
          <a:prstGeom prst="rect">
            <a:avLst/>
          </a:prstGeom>
          <a:noFill/>
        </p:spPr>
        <p:txBody>
          <a:bodyPr wrap="square" rtlCol="0">
            <a:spAutoFit/>
          </a:bodyPr>
          <a:lstStyle/>
          <a:p>
            <a:r>
              <a:rPr lang="en-US" dirty="0"/>
              <a:t>Week 7 project: layout</a:t>
            </a:r>
          </a:p>
        </p:txBody>
      </p:sp>
    </p:spTree>
    <p:extLst>
      <p:ext uri="{BB962C8B-B14F-4D97-AF65-F5344CB8AC3E}">
        <p14:creationId xmlns:p14="http://schemas.microsoft.com/office/powerpoint/2010/main" val="3103495756"/>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Screenshot of </a:t>
            </a:r>
            <a:r>
              <a:rPr lang="en-US" b="1" dirty="0">
                <a:solidFill>
                  <a:srgbClr val="FF0000"/>
                </a:solidFill>
              </a:rPr>
              <a:t>code in Code Editor </a:t>
            </a:r>
            <a:r>
              <a:rPr lang="en-US" dirty="0"/>
              <a:t>(Testing)</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p:txBody>
          <a:bodyPr/>
          <a:lstStyle/>
          <a:p>
            <a:r>
              <a:rPr lang="en-US" dirty="0"/>
              <a:t>Screenshot of </a:t>
            </a:r>
            <a:r>
              <a:rPr lang="en-US" dirty="0">
                <a:ea typeface="Times New Roman" panose="02020603050405020304" pitchFamily="18" charset="0"/>
              </a:rPr>
              <a:t>code in Code Editor showing </a:t>
            </a:r>
            <a:r>
              <a:rPr lang="en-US" b="1" dirty="0">
                <a:ea typeface="Times New Roman" panose="02020603050405020304" pitchFamily="18" charset="0"/>
              </a:rPr>
              <a:t>your name in the comment</a:t>
            </a:r>
            <a:endParaRPr lang="en-US" b="1" dirty="0"/>
          </a:p>
        </p:txBody>
      </p:sp>
      <p:pic>
        <p:nvPicPr>
          <p:cNvPr id="5" name="Picture 4">
            <a:extLst>
              <a:ext uri="{FF2B5EF4-FFF2-40B4-BE49-F238E27FC236}">
                <a16:creationId xmlns:a16="http://schemas.microsoft.com/office/drawing/2014/main" id="{CCD88498-39DD-B5F3-6824-53D6545951E3}"/>
              </a:ext>
            </a:extLst>
          </p:cNvPr>
          <p:cNvPicPr>
            <a:picLocks noChangeAspect="1"/>
          </p:cNvPicPr>
          <p:nvPr/>
        </p:nvPicPr>
        <p:blipFill>
          <a:blip r:embed="rId2"/>
          <a:stretch>
            <a:fillRect/>
          </a:stretch>
        </p:blipFill>
        <p:spPr>
          <a:xfrm>
            <a:off x="4772025" y="1462076"/>
            <a:ext cx="7078063" cy="4563112"/>
          </a:xfrm>
          <a:prstGeom prst="rect">
            <a:avLst/>
          </a:prstGeom>
        </p:spPr>
      </p:pic>
      <p:sp>
        <p:nvSpPr>
          <p:cNvPr id="3" name="TextBox 2">
            <a:extLst>
              <a:ext uri="{FF2B5EF4-FFF2-40B4-BE49-F238E27FC236}">
                <a16:creationId xmlns:a16="http://schemas.microsoft.com/office/drawing/2014/main" id="{B8C50E15-CF90-2E90-7C67-5BA9C804CD0C}"/>
              </a:ext>
            </a:extLst>
          </p:cNvPr>
          <p:cNvSpPr txBox="1"/>
          <p:nvPr/>
        </p:nvSpPr>
        <p:spPr>
          <a:xfrm>
            <a:off x="4845377" y="461913"/>
            <a:ext cx="6613337" cy="369332"/>
          </a:xfrm>
          <a:prstGeom prst="rect">
            <a:avLst/>
          </a:prstGeom>
          <a:noFill/>
        </p:spPr>
        <p:txBody>
          <a:bodyPr wrap="square" rtlCol="0">
            <a:spAutoFit/>
          </a:bodyPr>
          <a:lstStyle/>
          <a:p>
            <a:r>
              <a:rPr lang="en-US" dirty="0"/>
              <a:t>Week 7 project: Coding</a:t>
            </a:r>
          </a:p>
        </p:txBody>
      </p:sp>
    </p:spTree>
    <p:extLst>
      <p:ext uri="{BB962C8B-B14F-4D97-AF65-F5344CB8AC3E}">
        <p14:creationId xmlns:p14="http://schemas.microsoft.com/office/powerpoint/2010/main" val="3946503782"/>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98579" y="996950"/>
            <a:ext cx="3932237" cy="1600200"/>
          </a:xfrm>
        </p:spPr>
        <p:txBody>
          <a:bodyPr>
            <a:normAutofit/>
          </a:bodyPr>
          <a:lstStyle/>
          <a:p>
            <a:r>
              <a:rPr lang="en-US" dirty="0"/>
              <a:t>Screenshot </a:t>
            </a:r>
            <a:r>
              <a:rPr lang="en-US" b="1" dirty="0">
                <a:solidFill>
                  <a:srgbClr val="FF0000"/>
                </a:solidFill>
              </a:rPr>
              <a:t>of Serial Monitor </a:t>
            </a:r>
            <a:r>
              <a:rPr lang="en-US" dirty="0"/>
              <a:t>(Testing)</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839788" y="2606674"/>
            <a:ext cx="3932237" cy="3262313"/>
          </a:xfrm>
        </p:spPr>
        <p:txBody>
          <a:bodyPr/>
          <a:lstStyle/>
          <a:p>
            <a:r>
              <a:rPr lang="en-US" dirty="0"/>
              <a:t>Screenshot of output in Serial Monitor</a:t>
            </a:r>
            <a:endParaRPr lang="en-US" b="1" dirty="0"/>
          </a:p>
        </p:txBody>
      </p:sp>
      <p:pic>
        <p:nvPicPr>
          <p:cNvPr id="5" name="Picture 4">
            <a:extLst>
              <a:ext uri="{FF2B5EF4-FFF2-40B4-BE49-F238E27FC236}">
                <a16:creationId xmlns:a16="http://schemas.microsoft.com/office/drawing/2014/main" id="{2C572867-1418-5295-4E16-5440EAA378C4}"/>
              </a:ext>
            </a:extLst>
          </p:cNvPr>
          <p:cNvPicPr>
            <a:picLocks noChangeAspect="1"/>
          </p:cNvPicPr>
          <p:nvPr/>
        </p:nvPicPr>
        <p:blipFill>
          <a:blip r:embed="rId2"/>
          <a:stretch>
            <a:fillRect/>
          </a:stretch>
        </p:blipFill>
        <p:spPr>
          <a:xfrm>
            <a:off x="5801032" y="1535251"/>
            <a:ext cx="5248814" cy="3787497"/>
          </a:xfrm>
          <a:prstGeom prst="rect">
            <a:avLst/>
          </a:prstGeom>
        </p:spPr>
      </p:pic>
      <p:sp>
        <p:nvSpPr>
          <p:cNvPr id="3" name="TextBox 2">
            <a:extLst>
              <a:ext uri="{FF2B5EF4-FFF2-40B4-BE49-F238E27FC236}">
                <a16:creationId xmlns:a16="http://schemas.microsoft.com/office/drawing/2014/main" id="{7CD47AFD-10DE-8B80-D9BB-C220687D278F}"/>
              </a:ext>
            </a:extLst>
          </p:cNvPr>
          <p:cNvSpPr txBox="1"/>
          <p:nvPr/>
        </p:nvSpPr>
        <p:spPr>
          <a:xfrm>
            <a:off x="4845377" y="461913"/>
            <a:ext cx="6613337" cy="369332"/>
          </a:xfrm>
          <a:prstGeom prst="rect">
            <a:avLst/>
          </a:prstGeom>
          <a:noFill/>
        </p:spPr>
        <p:txBody>
          <a:bodyPr wrap="square" rtlCol="0">
            <a:spAutoFit/>
          </a:bodyPr>
          <a:lstStyle/>
          <a:p>
            <a:r>
              <a:rPr lang="en-US" dirty="0"/>
              <a:t>Week 7 project: serial Monitor</a:t>
            </a:r>
          </a:p>
        </p:txBody>
      </p:sp>
    </p:spTree>
    <p:extLst>
      <p:ext uri="{BB962C8B-B14F-4D97-AF65-F5344CB8AC3E}">
        <p14:creationId xmlns:p14="http://schemas.microsoft.com/office/powerpoint/2010/main" val="3015453786"/>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820ECA-455A-B7E0-6FF9-E80FCA344CE0}"/>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a:solidFill>
                  <a:srgbClr val="FFFFFF"/>
                </a:solidFill>
                <a:latin typeface="+mj-lt"/>
                <a:ea typeface="+mj-ea"/>
                <a:cs typeface="+mj-cs"/>
              </a:rPr>
              <a:t>Challenges I faced this class</a:t>
            </a:r>
          </a:p>
        </p:txBody>
      </p:sp>
      <p:sp>
        <p:nvSpPr>
          <p:cNvPr id="4" name="Text Placeholder 3">
            <a:extLst>
              <a:ext uri="{FF2B5EF4-FFF2-40B4-BE49-F238E27FC236}">
                <a16:creationId xmlns:a16="http://schemas.microsoft.com/office/drawing/2014/main" id="{E905F70A-1676-5AD3-8C3B-3808F8691610}"/>
              </a:ext>
            </a:extLst>
          </p:cNvPr>
          <p:cNvSpPr>
            <a:spLocks noGrp="1"/>
          </p:cNvSpPr>
          <p:nvPr>
            <p:ph type="body" sz="half" idx="2"/>
          </p:nvPr>
        </p:nvSpPr>
        <p:spPr>
          <a:xfrm>
            <a:off x="1371599" y="2318197"/>
            <a:ext cx="9724031" cy="3683358"/>
          </a:xfrm>
        </p:spPr>
        <p:txBody>
          <a:bodyPr vert="horz" lIns="91440" tIns="45720" rIns="91440" bIns="45720" rtlCol="0" anchor="ctr">
            <a:normAutofit/>
          </a:bodyPr>
          <a:lstStyle/>
          <a:p>
            <a:r>
              <a:rPr lang="en-US" sz="2000" dirty="0"/>
              <a:t>This Class I have honestly faced a lot of challenges both with school and my own personal life. During this class I started going to DeVry full time while already as well working my job full time which with that came trying to balance work, school, my social life, family life, and my own happiness. This I did find difficult from time to time because when I would focus hard in school, my social life and sometimes my own happiness would decline due to my work and school effort being the main focus some weeks, which came with a lot of challenges like cancelling plans with friends, doing homework at work and watching lessons to try and keep up and understand what I’m trying to learn currently. It really was a struggle some weeks but once I found a good grove I honestly started to improve and become a bit happier as the weeks went by.</a:t>
            </a:r>
          </a:p>
        </p:txBody>
      </p:sp>
    </p:spTree>
    <p:extLst>
      <p:ext uri="{BB962C8B-B14F-4D97-AF65-F5344CB8AC3E}">
        <p14:creationId xmlns:p14="http://schemas.microsoft.com/office/powerpoint/2010/main" val="3559100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A656C2-3A61-3329-928D-71B550E80C93}"/>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a:solidFill>
                  <a:srgbClr val="FFFFFF"/>
                </a:solidFill>
                <a:latin typeface="+mj-lt"/>
                <a:ea typeface="+mj-ea"/>
                <a:cs typeface="+mj-cs"/>
              </a:rPr>
              <a:t>My Career Skills</a:t>
            </a:r>
          </a:p>
        </p:txBody>
      </p:sp>
      <p:sp>
        <p:nvSpPr>
          <p:cNvPr id="4" name="Text Placeholder 3">
            <a:extLst>
              <a:ext uri="{FF2B5EF4-FFF2-40B4-BE49-F238E27FC236}">
                <a16:creationId xmlns:a16="http://schemas.microsoft.com/office/drawing/2014/main" id="{78538F94-4FD5-25C2-427D-C2938CC18FA7}"/>
              </a:ext>
            </a:extLst>
          </p:cNvPr>
          <p:cNvSpPr>
            <a:spLocks noGrp="1"/>
          </p:cNvSpPr>
          <p:nvPr>
            <p:ph type="body" sz="half" idx="2"/>
          </p:nvPr>
        </p:nvSpPr>
        <p:spPr>
          <a:xfrm>
            <a:off x="1371599" y="2318197"/>
            <a:ext cx="9724031" cy="3683358"/>
          </a:xfrm>
        </p:spPr>
        <p:txBody>
          <a:bodyPr vert="horz" lIns="91440" tIns="45720" rIns="91440" bIns="45720" rtlCol="0" anchor="ctr">
            <a:normAutofit/>
          </a:bodyPr>
          <a:lstStyle/>
          <a:p>
            <a:r>
              <a:rPr lang="en-US" sz="2000" dirty="0"/>
              <a:t>The Skills I took from this class will help me progress in my engineering degree and will help me better understand on how coding can effect systems and stress the importance of having a properly setup system can be advantageous. As well, I will be taking the knowledge I gained from this class and use it to better myself at my work. I am currently working at a two way radio company and one of my projects I took onto myself is trying to design a handheld radio that for one, will try and compete with a lot of the bigger companies today but make it to where it is cost effect for us to manufacture here in the US and as well make it affordable enough to where our customers who need a reliable two way radio will not have to spend an arm and a leg to buy one that will hold up the test of time and be reliable in their day to day operations.</a:t>
            </a:r>
          </a:p>
        </p:txBody>
      </p:sp>
    </p:spTree>
    <p:extLst>
      <p:ext uri="{BB962C8B-B14F-4D97-AF65-F5344CB8AC3E}">
        <p14:creationId xmlns:p14="http://schemas.microsoft.com/office/powerpoint/2010/main" val="1295435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DE5BD9-D58E-3705-F140-16018DDAAA86}"/>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a:solidFill>
                  <a:srgbClr val="FFFFFF"/>
                </a:solidFill>
                <a:latin typeface="+mj-lt"/>
                <a:ea typeface="+mj-ea"/>
                <a:cs typeface="+mj-cs"/>
              </a:rPr>
              <a:t>CEIS 114 Final project conclusion</a:t>
            </a:r>
          </a:p>
        </p:txBody>
      </p:sp>
      <p:sp>
        <p:nvSpPr>
          <p:cNvPr id="4" name="Text Placeholder 3">
            <a:extLst>
              <a:ext uri="{FF2B5EF4-FFF2-40B4-BE49-F238E27FC236}">
                <a16:creationId xmlns:a16="http://schemas.microsoft.com/office/drawing/2014/main" id="{0FCB00E0-2155-E611-77B6-C30E2C5EE42F}"/>
              </a:ext>
            </a:extLst>
          </p:cNvPr>
          <p:cNvSpPr>
            <a:spLocks noGrp="1"/>
          </p:cNvSpPr>
          <p:nvPr>
            <p:ph type="body" sz="half" idx="2"/>
          </p:nvPr>
        </p:nvSpPr>
        <p:spPr>
          <a:xfrm>
            <a:off x="1371599" y="2318197"/>
            <a:ext cx="9724031" cy="3683358"/>
          </a:xfrm>
        </p:spPr>
        <p:txBody>
          <a:bodyPr vert="horz" lIns="91440" tIns="45720" rIns="91440" bIns="45720" rtlCol="0" anchor="ctr">
            <a:normAutofit/>
          </a:bodyPr>
          <a:lstStyle/>
          <a:p>
            <a:r>
              <a:rPr lang="en-US" sz="2000" dirty="0"/>
              <a:t>In conclusion to this project, I will be taking all the knowledge I have gathered from this class and will be applying it to my future engineering classes and in the future, will be able to look back on this and hopefully apply what I've learned into my professional career in the radio world and design and engineer two way radios that customers will find reliable, cost effective and easy to use no matter what kind of background they have with using radios.</a:t>
            </a:r>
          </a:p>
          <a:p>
            <a:pPr indent="-228600">
              <a:buFont typeface="Arial" panose="020B0604020202020204" pitchFamily="34" charset="0"/>
              <a:buChar char="•"/>
            </a:pPr>
            <a:endParaRPr lang="en-US" sz="2000" dirty="0"/>
          </a:p>
          <a:p>
            <a:r>
              <a:rPr lang="en-US" sz="2000" dirty="0"/>
              <a:t>In addition, my project will be posted on my </a:t>
            </a:r>
            <a:r>
              <a:rPr lang="en-US" sz="2000" dirty="0" err="1"/>
              <a:t>wix</a:t>
            </a:r>
            <a:r>
              <a:rPr lang="en-US" sz="2000" dirty="0"/>
              <a:t> page, you can find it at https://www.thewatchersgrotto.com/</a:t>
            </a:r>
          </a:p>
        </p:txBody>
      </p:sp>
    </p:spTree>
    <p:extLst>
      <p:ext uri="{BB962C8B-B14F-4D97-AF65-F5344CB8AC3E}">
        <p14:creationId xmlns:p14="http://schemas.microsoft.com/office/powerpoint/2010/main" val="138886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5447E17-9F01-6C8A-F670-4D9640B4EA9F}"/>
              </a:ext>
            </a:extLst>
          </p:cNvPr>
          <p:cNvPicPr>
            <a:picLocks noChangeAspect="1"/>
          </p:cNvPicPr>
          <p:nvPr/>
        </p:nvPicPr>
        <p:blipFill>
          <a:blip r:embed="rId2"/>
          <a:srcRect l="11091" r="44534"/>
          <a:stretch>
            <a:fillRect/>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3C337-D7B6-B520-45E4-1979C421A0F6}"/>
              </a:ext>
            </a:extLst>
          </p:cNvPr>
          <p:cNvSpPr>
            <a:spLocks noGrp="1"/>
          </p:cNvSpPr>
          <p:nvPr>
            <p:ph type="title"/>
          </p:nvPr>
        </p:nvSpPr>
        <p:spPr>
          <a:xfrm>
            <a:off x="6115317" y="405685"/>
            <a:ext cx="5464968" cy="1559301"/>
          </a:xfrm>
        </p:spPr>
        <p:txBody>
          <a:bodyPr vert="horz" lIns="91440" tIns="45720" rIns="91440" bIns="45720" rtlCol="0" anchor="ctr">
            <a:normAutofit/>
          </a:bodyPr>
          <a:lstStyle/>
          <a:p>
            <a:r>
              <a:rPr lang="en-US" sz="4000"/>
              <a:t>Module 2: Project plan for IoT traffic Controller</a:t>
            </a:r>
          </a:p>
        </p:txBody>
      </p:sp>
      <p:sp>
        <p:nvSpPr>
          <p:cNvPr id="3" name="Content Placeholder 2">
            <a:extLst>
              <a:ext uri="{FF2B5EF4-FFF2-40B4-BE49-F238E27FC236}">
                <a16:creationId xmlns:a16="http://schemas.microsoft.com/office/drawing/2014/main" id="{9D87A138-4832-5108-AFCB-368D8F11ED8C}"/>
              </a:ext>
            </a:extLst>
          </p:cNvPr>
          <p:cNvSpPr>
            <a:spLocks noGrp="1"/>
          </p:cNvSpPr>
          <p:nvPr>
            <p:ph sz="half" idx="1"/>
          </p:nvPr>
        </p:nvSpPr>
        <p:spPr>
          <a:xfrm>
            <a:off x="6115317" y="2743200"/>
            <a:ext cx="5247340" cy="3496878"/>
          </a:xfrm>
        </p:spPr>
        <p:txBody>
          <a:bodyPr vert="horz" lIns="91440" tIns="45720" rIns="91440" bIns="45720" rtlCol="0" anchor="ctr">
            <a:normAutofit/>
          </a:bodyPr>
          <a:lstStyle/>
          <a:p>
            <a:pPr marL="0" indent="0">
              <a:buNone/>
            </a:pPr>
            <a:r>
              <a:rPr lang="en-US" sz="2000" dirty="0"/>
              <a:t>In Module 2, we began our project for the semester with setting up our basic ESP32 and breadboard and connected it using a </a:t>
            </a:r>
            <a:r>
              <a:rPr lang="en-US" sz="2000" dirty="0" err="1"/>
              <a:t>WiFi</a:t>
            </a:r>
            <a:r>
              <a:rPr lang="en-US" sz="2000" dirty="0"/>
              <a:t> scanner showing available networks to be used within the </a:t>
            </a:r>
            <a:r>
              <a:rPr lang="en-US" sz="2000" dirty="0" err="1"/>
              <a:t>Wokwi</a:t>
            </a:r>
            <a:r>
              <a:rPr lang="en-US" sz="2000" dirty="0"/>
              <a:t> site for building our future traffic controller.</a:t>
            </a:r>
          </a:p>
        </p:txBody>
      </p:sp>
    </p:spTree>
    <p:extLst>
      <p:ext uri="{BB962C8B-B14F-4D97-AF65-F5344CB8AC3E}">
        <p14:creationId xmlns:p14="http://schemas.microsoft.com/office/powerpoint/2010/main" val="727095677"/>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3600" dirty="0"/>
              <a:t>ESP32 (Screenshot)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a:lstStyle/>
          <a:p>
            <a:r>
              <a:rPr lang="en-US" dirty="0"/>
              <a:t>Microcontroller mounted and powered ON</a:t>
            </a:r>
          </a:p>
          <a:p>
            <a:endParaRPr lang="en-US" dirty="0"/>
          </a:p>
          <a:p>
            <a:endParaRPr lang="en-US" dirty="0"/>
          </a:p>
        </p:txBody>
      </p:sp>
      <p:pic>
        <p:nvPicPr>
          <p:cNvPr id="4" name="Picture Placeholder 3">
            <a:extLst>
              <a:ext uri="{FF2B5EF4-FFF2-40B4-BE49-F238E27FC236}">
                <a16:creationId xmlns:a16="http://schemas.microsoft.com/office/drawing/2014/main" id="{20B82EB5-F857-0750-2B4A-7E7CE2717EA3}"/>
              </a:ext>
            </a:extLst>
          </p:cNvPr>
          <p:cNvPicPr>
            <a:picLocks noGrp="1" noChangeAspect="1"/>
          </p:cNvPicPr>
          <p:nvPr>
            <p:ph type="pic" idx="1"/>
          </p:nvPr>
        </p:nvPicPr>
        <p:blipFill>
          <a:blip r:embed="rId2"/>
          <a:srcRect l="11051" r="11051"/>
          <a:stretch/>
        </p:blipFill>
        <p:spPr/>
      </p:pic>
      <p:sp>
        <p:nvSpPr>
          <p:cNvPr id="3" name="TextBox 2">
            <a:extLst>
              <a:ext uri="{FF2B5EF4-FFF2-40B4-BE49-F238E27FC236}">
                <a16:creationId xmlns:a16="http://schemas.microsoft.com/office/drawing/2014/main" id="{9B74509B-BB15-ECED-41A2-E42B0CA77871}"/>
              </a:ext>
            </a:extLst>
          </p:cNvPr>
          <p:cNvSpPr txBox="1"/>
          <p:nvPr/>
        </p:nvSpPr>
        <p:spPr>
          <a:xfrm>
            <a:off x="1055802" y="707010"/>
            <a:ext cx="3252247" cy="369332"/>
          </a:xfrm>
          <a:prstGeom prst="rect">
            <a:avLst/>
          </a:prstGeom>
          <a:noFill/>
        </p:spPr>
        <p:txBody>
          <a:bodyPr wrap="square" rtlCol="0">
            <a:spAutoFit/>
          </a:bodyPr>
          <a:lstStyle/>
          <a:p>
            <a:r>
              <a:rPr lang="en-US" dirty="0"/>
              <a:t>Week 2 Project: Layout</a:t>
            </a:r>
          </a:p>
        </p:txBody>
      </p:sp>
    </p:spTree>
    <p:extLst>
      <p:ext uri="{BB962C8B-B14F-4D97-AF65-F5344CB8AC3E}">
        <p14:creationId xmlns:p14="http://schemas.microsoft.com/office/powerpoint/2010/main" val="669344043"/>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3600" dirty="0"/>
              <a:t>ESP32 </a:t>
            </a:r>
            <a:r>
              <a:rPr lang="en-US" sz="3600" dirty="0" err="1"/>
              <a:t>WiFi</a:t>
            </a:r>
            <a:r>
              <a:rPr lang="en-US" sz="3600" dirty="0"/>
              <a:t> Scan</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p:txBody>
          <a:bodyPr/>
          <a:lstStyle/>
          <a:p>
            <a:r>
              <a:rPr lang="en-US" dirty="0"/>
              <a:t>Screenshot of </a:t>
            </a:r>
            <a:r>
              <a:rPr lang="en-US" b="1" dirty="0"/>
              <a:t>Serial Monitor </a:t>
            </a:r>
            <a:r>
              <a:rPr lang="en-US" dirty="0"/>
              <a:t>showing the available networks </a:t>
            </a:r>
            <a:endParaRPr lang="en-US" b="1" dirty="0"/>
          </a:p>
        </p:txBody>
      </p:sp>
      <p:pic>
        <p:nvPicPr>
          <p:cNvPr id="5" name="Picture 4">
            <a:extLst>
              <a:ext uri="{FF2B5EF4-FFF2-40B4-BE49-F238E27FC236}">
                <a16:creationId xmlns:a16="http://schemas.microsoft.com/office/drawing/2014/main" id="{8A748FAF-2914-20C5-3265-DE4BB23A1423}"/>
              </a:ext>
            </a:extLst>
          </p:cNvPr>
          <p:cNvPicPr>
            <a:picLocks noChangeAspect="1"/>
          </p:cNvPicPr>
          <p:nvPr/>
        </p:nvPicPr>
        <p:blipFill>
          <a:blip r:embed="rId2"/>
          <a:stretch>
            <a:fillRect/>
          </a:stretch>
        </p:blipFill>
        <p:spPr>
          <a:xfrm>
            <a:off x="5158964" y="1257300"/>
            <a:ext cx="6620799" cy="4296375"/>
          </a:xfrm>
          <a:prstGeom prst="rect">
            <a:avLst/>
          </a:prstGeom>
        </p:spPr>
      </p:pic>
      <p:sp>
        <p:nvSpPr>
          <p:cNvPr id="3" name="TextBox 2">
            <a:extLst>
              <a:ext uri="{FF2B5EF4-FFF2-40B4-BE49-F238E27FC236}">
                <a16:creationId xmlns:a16="http://schemas.microsoft.com/office/drawing/2014/main" id="{168F6C8C-694E-7280-7878-1FB7DED9AADA}"/>
              </a:ext>
            </a:extLst>
          </p:cNvPr>
          <p:cNvSpPr txBox="1"/>
          <p:nvPr/>
        </p:nvSpPr>
        <p:spPr>
          <a:xfrm>
            <a:off x="735291" y="584462"/>
            <a:ext cx="3139125" cy="369332"/>
          </a:xfrm>
          <a:prstGeom prst="rect">
            <a:avLst/>
          </a:prstGeom>
          <a:noFill/>
        </p:spPr>
        <p:txBody>
          <a:bodyPr wrap="square" rtlCol="0">
            <a:spAutoFit/>
          </a:bodyPr>
          <a:lstStyle/>
          <a:p>
            <a:r>
              <a:rPr lang="en-US" dirty="0"/>
              <a:t>Week 2 Project: </a:t>
            </a:r>
            <a:r>
              <a:rPr lang="en-US" dirty="0" err="1"/>
              <a:t>Wifi</a:t>
            </a:r>
            <a:r>
              <a:rPr lang="en-US" dirty="0"/>
              <a:t> Scan</a:t>
            </a:r>
          </a:p>
        </p:txBody>
      </p:sp>
    </p:spTree>
    <p:extLst>
      <p:ext uri="{BB962C8B-B14F-4D97-AF65-F5344CB8AC3E}">
        <p14:creationId xmlns:p14="http://schemas.microsoft.com/office/powerpoint/2010/main" val="3824062999"/>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9B0BA5-0D53-EF0A-0BBB-72E11A7B0065}"/>
              </a:ext>
            </a:extLst>
          </p:cNvPr>
          <p:cNvSpPr>
            <a:spLocks noGrp="1"/>
          </p:cNvSpPr>
          <p:nvPr>
            <p:ph type="title"/>
          </p:nvPr>
        </p:nvSpPr>
        <p:spPr>
          <a:xfrm>
            <a:off x="761800" y="762001"/>
            <a:ext cx="5334197" cy="1708242"/>
          </a:xfrm>
        </p:spPr>
        <p:txBody>
          <a:bodyPr vert="horz" lIns="91440" tIns="45720" rIns="91440" bIns="45720" rtlCol="0" anchor="ctr">
            <a:normAutofit/>
          </a:bodyPr>
          <a:lstStyle/>
          <a:p>
            <a:r>
              <a:rPr lang="en-US" sz="4000"/>
              <a:t>Week 3: Creating the Traffic Controller</a:t>
            </a:r>
          </a:p>
        </p:txBody>
      </p:sp>
      <p:sp>
        <p:nvSpPr>
          <p:cNvPr id="4" name="Text Placeholder 3">
            <a:extLst>
              <a:ext uri="{FF2B5EF4-FFF2-40B4-BE49-F238E27FC236}">
                <a16:creationId xmlns:a16="http://schemas.microsoft.com/office/drawing/2014/main" id="{35D293C4-C607-469C-3844-4CC005F8AEF1}"/>
              </a:ext>
            </a:extLst>
          </p:cNvPr>
          <p:cNvSpPr>
            <a:spLocks noGrp="1"/>
          </p:cNvSpPr>
          <p:nvPr>
            <p:ph type="body" sz="half" idx="2"/>
          </p:nvPr>
        </p:nvSpPr>
        <p:spPr>
          <a:xfrm>
            <a:off x="761800" y="2470244"/>
            <a:ext cx="5334197" cy="3769835"/>
          </a:xfrm>
        </p:spPr>
        <p:txBody>
          <a:bodyPr vert="horz" lIns="91440" tIns="45720" rIns="91440" bIns="45720" rtlCol="0" anchor="ctr">
            <a:normAutofit/>
          </a:bodyPr>
          <a:lstStyle/>
          <a:p>
            <a:r>
              <a:rPr lang="en-US" sz="2000" dirty="0"/>
              <a:t>In week 3, we created a working LED traffic light system with our ESP 32 board and as well using code to make it switch between which LED lit up indicating a green, yellow, and red light.</a:t>
            </a:r>
          </a:p>
        </p:txBody>
      </p:sp>
      <p:pic>
        <p:nvPicPr>
          <p:cNvPr id="6" name="Picture 5" descr="Green color on the traffic light">
            <a:extLst>
              <a:ext uri="{FF2B5EF4-FFF2-40B4-BE49-F238E27FC236}">
                <a16:creationId xmlns:a16="http://schemas.microsoft.com/office/drawing/2014/main" id="{DA860DA3-1208-E312-0CAD-879DC6EDF252}"/>
              </a:ext>
            </a:extLst>
          </p:cNvPr>
          <p:cNvPicPr>
            <a:picLocks noChangeAspect="1"/>
          </p:cNvPicPr>
          <p:nvPr/>
        </p:nvPicPr>
        <p:blipFill>
          <a:blip r:embed="rId2"/>
          <a:srcRect l="33144" r="15019" b="-1"/>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781184352"/>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3600" dirty="0"/>
              <a:t>Picture of circuit with working LEDs</a:t>
            </a:r>
          </a:p>
        </p:txBody>
      </p:sp>
      <p:pic>
        <p:nvPicPr>
          <p:cNvPr id="5" name="Picture Placeholder 4">
            <a:extLst>
              <a:ext uri="{FF2B5EF4-FFF2-40B4-BE49-F238E27FC236}">
                <a16:creationId xmlns:a16="http://schemas.microsoft.com/office/drawing/2014/main" id="{ECE9411A-CECB-E88C-E029-EEA69BC98E11}"/>
              </a:ext>
            </a:extLst>
          </p:cNvPr>
          <p:cNvPicPr>
            <a:picLocks noGrp="1" noChangeAspect="1"/>
          </p:cNvPicPr>
          <p:nvPr>
            <p:ph type="pic" idx="1"/>
          </p:nvPr>
        </p:nvPicPr>
        <p:blipFill>
          <a:blip r:embed="rId2"/>
          <a:srcRect t="7948" b="7948"/>
          <a:stretch/>
        </p:blipFill>
        <p:spPr>
          <a:xfrm>
            <a:off x="5640788" y="3429000"/>
            <a:ext cx="4304863" cy="3167009"/>
          </a:xfrm>
        </p:spPr>
      </p:pic>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p:txBody>
          <a:bodyPr/>
          <a:lstStyle/>
          <a:p>
            <a:pPr lvl="0"/>
            <a:r>
              <a:rPr lang="en-US" dirty="0"/>
              <a:t>ESP 32 Board</a:t>
            </a:r>
          </a:p>
          <a:p>
            <a:pPr lvl="0"/>
            <a:r>
              <a:rPr lang="en-US" dirty="0"/>
              <a:t>Colored LEDs: Red, Yellow and Green</a:t>
            </a:r>
          </a:p>
          <a:p>
            <a:pPr lvl="0"/>
            <a:r>
              <a:rPr lang="en-US" dirty="0"/>
              <a:t>Wires</a:t>
            </a:r>
          </a:p>
          <a:p>
            <a:pPr lvl="0"/>
            <a:r>
              <a:rPr lang="en-US" dirty="0"/>
              <a:t>Breadboard</a:t>
            </a:r>
          </a:p>
          <a:p>
            <a:endParaRPr lang="en-US" dirty="0"/>
          </a:p>
        </p:txBody>
      </p:sp>
      <p:pic>
        <p:nvPicPr>
          <p:cNvPr id="8" name="Picture 7">
            <a:extLst>
              <a:ext uri="{FF2B5EF4-FFF2-40B4-BE49-F238E27FC236}">
                <a16:creationId xmlns:a16="http://schemas.microsoft.com/office/drawing/2014/main" id="{0DA45EA3-8D55-B4E7-635E-65A338F6E200}"/>
              </a:ext>
            </a:extLst>
          </p:cNvPr>
          <p:cNvPicPr>
            <a:picLocks noChangeAspect="1"/>
          </p:cNvPicPr>
          <p:nvPr/>
        </p:nvPicPr>
        <p:blipFill>
          <a:blip r:embed="rId3"/>
          <a:stretch>
            <a:fillRect/>
          </a:stretch>
        </p:blipFill>
        <p:spPr>
          <a:xfrm>
            <a:off x="8298202" y="694533"/>
            <a:ext cx="3807956" cy="2652201"/>
          </a:xfrm>
          <a:prstGeom prst="rect">
            <a:avLst/>
          </a:prstGeom>
        </p:spPr>
      </p:pic>
      <p:pic>
        <p:nvPicPr>
          <p:cNvPr id="10" name="Picture 9">
            <a:extLst>
              <a:ext uri="{FF2B5EF4-FFF2-40B4-BE49-F238E27FC236}">
                <a16:creationId xmlns:a16="http://schemas.microsoft.com/office/drawing/2014/main" id="{5ACDA60E-E4C8-B5FF-B0DD-6BEC324C39A0}"/>
              </a:ext>
            </a:extLst>
          </p:cNvPr>
          <p:cNvPicPr>
            <a:picLocks noChangeAspect="1"/>
          </p:cNvPicPr>
          <p:nvPr/>
        </p:nvPicPr>
        <p:blipFill>
          <a:blip r:embed="rId4"/>
          <a:stretch>
            <a:fillRect/>
          </a:stretch>
        </p:blipFill>
        <p:spPr>
          <a:xfrm>
            <a:off x="4549576" y="705159"/>
            <a:ext cx="3846793" cy="2641575"/>
          </a:xfrm>
          <a:prstGeom prst="rect">
            <a:avLst/>
          </a:prstGeom>
        </p:spPr>
      </p:pic>
      <p:sp>
        <p:nvSpPr>
          <p:cNvPr id="3" name="TextBox 2">
            <a:extLst>
              <a:ext uri="{FF2B5EF4-FFF2-40B4-BE49-F238E27FC236}">
                <a16:creationId xmlns:a16="http://schemas.microsoft.com/office/drawing/2014/main" id="{3B620B2A-9ACB-6F32-1E44-4E767772DF3D}"/>
              </a:ext>
            </a:extLst>
          </p:cNvPr>
          <p:cNvSpPr txBox="1"/>
          <p:nvPr/>
        </p:nvSpPr>
        <p:spPr>
          <a:xfrm>
            <a:off x="839788" y="527901"/>
            <a:ext cx="2732971" cy="369332"/>
          </a:xfrm>
          <a:prstGeom prst="rect">
            <a:avLst/>
          </a:prstGeom>
          <a:noFill/>
        </p:spPr>
        <p:txBody>
          <a:bodyPr wrap="square" rtlCol="0">
            <a:spAutoFit/>
          </a:bodyPr>
          <a:lstStyle/>
          <a:p>
            <a:r>
              <a:rPr lang="en-US" dirty="0"/>
              <a:t>Week 3 Project: Layouts</a:t>
            </a:r>
          </a:p>
        </p:txBody>
      </p:sp>
    </p:spTree>
    <p:extLst>
      <p:ext uri="{BB962C8B-B14F-4D97-AF65-F5344CB8AC3E}">
        <p14:creationId xmlns:p14="http://schemas.microsoft.com/office/powerpoint/2010/main" val="3206639716"/>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3600" dirty="0"/>
              <a:t>Screenshot of code in the Code Editor</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p:txBody>
          <a:bodyPr/>
          <a:lstStyle/>
          <a:p>
            <a:r>
              <a:rPr lang="en-US" dirty="0"/>
              <a:t>Screenshot of </a:t>
            </a:r>
            <a:r>
              <a:rPr lang="en-US" dirty="0">
                <a:ea typeface="Times New Roman" panose="02020603050405020304" pitchFamily="18" charset="0"/>
              </a:rPr>
              <a:t>code in the </a:t>
            </a:r>
            <a:r>
              <a:rPr lang="en-US" dirty="0" err="1">
                <a:ea typeface="Times New Roman" panose="02020603050405020304" pitchFamily="18" charset="0"/>
              </a:rPr>
              <a:t>Wokwi</a:t>
            </a:r>
            <a:r>
              <a:rPr lang="en-US" dirty="0">
                <a:ea typeface="Times New Roman" panose="02020603050405020304" pitchFamily="18" charset="0"/>
              </a:rPr>
              <a:t> Code Editor showing </a:t>
            </a:r>
            <a:r>
              <a:rPr lang="en-US" b="1" dirty="0">
                <a:ea typeface="Times New Roman" panose="02020603050405020304" pitchFamily="18" charset="0"/>
              </a:rPr>
              <a:t>your name in the comment</a:t>
            </a:r>
            <a:endParaRPr lang="en-US" b="1" dirty="0"/>
          </a:p>
        </p:txBody>
      </p:sp>
      <p:pic>
        <p:nvPicPr>
          <p:cNvPr id="39" name="Picture 38">
            <a:extLst>
              <a:ext uri="{FF2B5EF4-FFF2-40B4-BE49-F238E27FC236}">
                <a16:creationId xmlns:a16="http://schemas.microsoft.com/office/drawing/2014/main" id="{DEF79A5A-43A3-0974-464F-9DE22AFA1226}"/>
              </a:ext>
            </a:extLst>
          </p:cNvPr>
          <p:cNvPicPr>
            <a:picLocks noChangeAspect="1"/>
          </p:cNvPicPr>
          <p:nvPr/>
        </p:nvPicPr>
        <p:blipFill>
          <a:blip r:embed="rId2"/>
          <a:stretch>
            <a:fillRect/>
          </a:stretch>
        </p:blipFill>
        <p:spPr>
          <a:xfrm>
            <a:off x="5447071" y="530860"/>
            <a:ext cx="5824760" cy="6002675"/>
          </a:xfrm>
          <a:prstGeom prst="rect">
            <a:avLst/>
          </a:prstGeom>
        </p:spPr>
      </p:pic>
      <p:sp>
        <p:nvSpPr>
          <p:cNvPr id="3" name="TextBox 2">
            <a:extLst>
              <a:ext uri="{FF2B5EF4-FFF2-40B4-BE49-F238E27FC236}">
                <a16:creationId xmlns:a16="http://schemas.microsoft.com/office/drawing/2014/main" id="{1887BB2F-91F1-D0FA-D3FB-16E09538C71A}"/>
              </a:ext>
            </a:extLst>
          </p:cNvPr>
          <p:cNvSpPr txBox="1"/>
          <p:nvPr/>
        </p:nvSpPr>
        <p:spPr>
          <a:xfrm>
            <a:off x="839788" y="527901"/>
            <a:ext cx="2732971" cy="369332"/>
          </a:xfrm>
          <a:prstGeom prst="rect">
            <a:avLst/>
          </a:prstGeom>
          <a:noFill/>
        </p:spPr>
        <p:txBody>
          <a:bodyPr wrap="square" rtlCol="0">
            <a:spAutoFit/>
          </a:bodyPr>
          <a:lstStyle/>
          <a:p>
            <a:r>
              <a:rPr lang="en-US" dirty="0"/>
              <a:t>Week 3 Project: Code</a:t>
            </a:r>
          </a:p>
        </p:txBody>
      </p:sp>
    </p:spTree>
    <p:extLst>
      <p:ext uri="{BB962C8B-B14F-4D97-AF65-F5344CB8AC3E}">
        <p14:creationId xmlns:p14="http://schemas.microsoft.com/office/powerpoint/2010/main" val="3137127028"/>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11F516-D104-8419-2392-55D1D518853B}"/>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Week 4: Creating a Multiple Traffic Light Controller</a:t>
            </a:r>
          </a:p>
        </p:txBody>
      </p:sp>
      <p:sp>
        <p:nvSpPr>
          <p:cNvPr id="4" name="Text Placeholder 3">
            <a:extLst>
              <a:ext uri="{FF2B5EF4-FFF2-40B4-BE49-F238E27FC236}">
                <a16:creationId xmlns:a16="http://schemas.microsoft.com/office/drawing/2014/main" id="{9EE91D8D-71B5-F8F1-1DB0-828E042ADBF2}"/>
              </a:ext>
            </a:extLst>
          </p:cNvPr>
          <p:cNvSpPr>
            <a:spLocks noGrp="1"/>
          </p:cNvSpPr>
          <p:nvPr>
            <p:ph type="body" sz="half" idx="2"/>
          </p:nvPr>
        </p:nvSpPr>
        <p:spPr>
          <a:xfrm>
            <a:off x="4810259" y="649480"/>
            <a:ext cx="6555347" cy="5546047"/>
          </a:xfrm>
        </p:spPr>
        <p:txBody>
          <a:bodyPr vert="horz" lIns="91440" tIns="45720" rIns="91440" bIns="45720" rtlCol="0" anchor="ctr">
            <a:normAutofit/>
          </a:bodyPr>
          <a:lstStyle/>
          <a:p>
            <a:pPr indent="-228600">
              <a:buFont typeface="Arial" panose="020B0604020202020204" pitchFamily="34" charset="0"/>
              <a:buChar char="•"/>
            </a:pPr>
            <a:r>
              <a:rPr lang="en-US" sz="2000" dirty="0"/>
              <a:t>In week 4, we setup our breadboard and ESP32 controller to have two sets of traffic lights setup to simulate a multiple light controller you see commonly throughout most towns and cities throughout the world.</a:t>
            </a:r>
          </a:p>
        </p:txBody>
      </p:sp>
    </p:spTree>
    <p:extLst>
      <p:ext uri="{BB962C8B-B14F-4D97-AF65-F5344CB8AC3E}">
        <p14:creationId xmlns:p14="http://schemas.microsoft.com/office/powerpoint/2010/main" val="2552247915"/>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810</TotalTime>
  <Words>1417</Words>
  <Application>Microsoft Office PowerPoint</Application>
  <PresentationFormat>Widescreen</PresentationFormat>
  <Paragraphs>97</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CEIS 114 Final Project Deliverables PowerPoint</vt:lpstr>
      <vt:lpstr>Introductions</vt:lpstr>
      <vt:lpstr>Module 2: Project plan for IoT traffic Controller</vt:lpstr>
      <vt:lpstr>ESP32 (Screenshot)</vt:lpstr>
      <vt:lpstr>ESP32 WiFi Scan</vt:lpstr>
      <vt:lpstr>Week 3: Creating the Traffic Controller</vt:lpstr>
      <vt:lpstr>Picture of circuit with working LEDs</vt:lpstr>
      <vt:lpstr>Screenshot of code in the Code Editor</vt:lpstr>
      <vt:lpstr>Week 4: Creating a Multiple Traffic Light Controller</vt:lpstr>
      <vt:lpstr>Picture of circuit with working LEDs</vt:lpstr>
      <vt:lpstr>Screenshot of code in Wokwi </vt:lpstr>
      <vt:lpstr>Week 5: Creating a Multiple Traffic Light Controller with a Cross Walk</vt:lpstr>
      <vt:lpstr>Screenshot of circuit with working LEDs</vt:lpstr>
      <vt:lpstr>Screenshot of code in Wokwi</vt:lpstr>
      <vt:lpstr>Screenshot of Serial Monitor in Wokwi</vt:lpstr>
      <vt:lpstr>Week 6: Creating a Multiple Traffic Light Controller with a Cross Walk  and an Emergency Buzzer</vt:lpstr>
      <vt:lpstr>Picture of circuit with working LEDs and LCD display</vt:lpstr>
      <vt:lpstr>Screenshot of code in Code Editor</vt:lpstr>
      <vt:lpstr>Screenshot of Serial Monitor</vt:lpstr>
      <vt:lpstr>Week 7:Creating a Multiple Traffic Light Controller with a Cross Walk and an Emergency Buzzer with secured IoT Control via Web</vt:lpstr>
      <vt:lpstr>Screenshot of circuit with working LEDs and LCD display (Building/Operation)</vt:lpstr>
      <vt:lpstr>Screenshot of code in Code Editor (Testing)</vt:lpstr>
      <vt:lpstr>Screenshot of Serial Monitor (Testing)</vt:lpstr>
      <vt:lpstr>Challenges I faced this class</vt:lpstr>
      <vt:lpstr>My Career Skills</vt:lpstr>
      <vt:lpstr>CEIS 114 Final project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CEIS101 Module 1</dc:title>
  <dc:creator>William Sullivan</dc:creator>
  <cp:lastModifiedBy>tylor rupert</cp:lastModifiedBy>
  <cp:revision>45</cp:revision>
  <dcterms:created xsi:type="dcterms:W3CDTF">2018-12-20T22:43:36Z</dcterms:created>
  <dcterms:modified xsi:type="dcterms:W3CDTF">2025-08-29T03:21:03Z</dcterms:modified>
</cp:coreProperties>
</file>